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omments/modernComment_1C7_0.xml" ContentType="application/vnd.ms-powerpoint.comments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  <p:sldMasterId id="2147483656" r:id="rId5"/>
    <p:sldMasterId id="2147483660" r:id="rId6"/>
  </p:sldMasterIdLst>
  <p:notesMasterIdLst>
    <p:notesMasterId r:id="rId11"/>
  </p:notesMasterIdLst>
  <p:sldIdLst>
    <p:sldId id="434" r:id="rId7"/>
    <p:sldId id="455" r:id="rId8"/>
    <p:sldId id="460" r:id="rId9"/>
    <p:sldId id="457" r:id="rId10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C2BAC34-6B86-886B-F33B-B23C5D8B3E98}" name="Susana - SA Incheon" initials="SS" userId="Susana - SA Incheon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0000FF"/>
    <a:srgbClr val="1E9657"/>
    <a:srgbClr val="663300"/>
    <a:srgbClr val="FA7100"/>
    <a:srgbClr val="92D050"/>
    <a:srgbClr val="C5C5C5"/>
    <a:srgbClr val="C800BE"/>
    <a:srgbClr val="FFA7A7"/>
    <a:srgbClr val="53FF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971" autoAdjust="0"/>
    <p:restoredTop sz="66537" autoAdjust="0"/>
  </p:normalViewPr>
  <p:slideViewPr>
    <p:cSldViewPr snapToGrid="0">
      <p:cViewPr varScale="1">
        <p:scale>
          <a:sx n="70" d="100"/>
          <a:sy n="70" d="100"/>
        </p:scale>
        <p:origin x="516" y="39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commentAuthors" Target="commentAuthor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comments/modernComment_1C7_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80C1751E-7DE5-441C-B35C-A8C94D1A1938}" authorId="{AC2BAC34-6B86-886B-F33B-B23C5D8B3E98}" created="2025-03-04T17:53:19.274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0" sldId="455"/>
      <ac:spMk id="3" creationId="{00000000-0000-0000-0000-000000000000}"/>
      <ac:txMk cp="498">
        <ac:context len="512" hash="1340429219"/>
      </ac:txMk>
    </ac:txMkLst>
    <p188:pos x="10563544" y="3719039"/>
    <p188:txBody>
      <a:bodyPr/>
      <a:lstStyle/>
      <a:p>
        <a:r>
          <a:rPr lang="en-GB"/>
          <a:t>Maybe better NOT LATER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3/6/2025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5">
                <a:solidFill>
                  <a:schemeClr val="bg2"/>
                </a:solidFill>
                <a:latin typeface="+mj-lt"/>
              </a:defRPr>
            </a:lvl1pPr>
            <a:lvl2pPr>
              <a:defRPr sz="2665">
                <a:latin typeface="+mj-lt"/>
              </a:defRPr>
            </a:lvl2pPr>
            <a:lvl3pPr>
              <a:defRPr sz="2665">
                <a:latin typeface="+mj-lt"/>
              </a:defRPr>
            </a:lvl3pPr>
            <a:lvl4pPr>
              <a:defRPr sz="2665">
                <a:latin typeface="+mj-lt"/>
              </a:defRPr>
            </a:lvl4pPr>
            <a:lvl5pPr>
              <a:defRPr sz="2665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5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200" indent="-4572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5">
                <a:solidFill>
                  <a:schemeClr val="bg2"/>
                </a:solidFill>
                <a:latin typeface="+mn-lt"/>
              </a:defRPr>
            </a:lvl1pPr>
            <a:lvl2pPr>
              <a:defRPr sz="2665">
                <a:latin typeface="+mj-lt"/>
              </a:defRPr>
            </a:lvl2pPr>
            <a:lvl3pPr>
              <a:defRPr sz="2665">
                <a:latin typeface="+mj-lt"/>
              </a:defRPr>
            </a:lvl3pPr>
            <a:lvl4pPr>
              <a:defRPr sz="2665">
                <a:latin typeface="+mj-lt"/>
              </a:defRPr>
            </a:lvl4pPr>
            <a:lvl5pPr>
              <a:defRPr sz="2665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5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340" indent="0">
              <a:spcBef>
                <a:spcPts val="0"/>
              </a:spcBef>
              <a:spcAft>
                <a:spcPts val="800"/>
              </a:spcAft>
              <a:buNone/>
              <a:defRPr sz="1865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5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25" indent="0">
              <a:spcBef>
                <a:spcPts val="0"/>
              </a:spcBef>
              <a:spcAft>
                <a:spcPts val="800"/>
              </a:spcAft>
              <a:buNone/>
              <a:defRPr sz="1335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265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7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405" indent="-30480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7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110">
              <a:spcBef>
                <a:spcPts val="0"/>
              </a:spcBef>
              <a:spcAft>
                <a:spcPts val="800"/>
              </a:spcAft>
              <a:defRPr sz="935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50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5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5">
                <a:latin typeface="+mj-lt"/>
              </a:defRPr>
            </a:lvl2pPr>
            <a:lvl3pPr>
              <a:defRPr sz="2665">
                <a:latin typeface="+mj-lt"/>
              </a:defRPr>
            </a:lvl3pPr>
            <a:lvl4pPr>
              <a:defRPr sz="2665">
                <a:latin typeface="+mj-lt"/>
              </a:defRPr>
            </a:lvl4pPr>
            <a:lvl5pPr>
              <a:defRPr sz="2665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5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 hasCustomPrompt="1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5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5">
                <a:latin typeface="+mj-lt"/>
              </a:defRPr>
            </a:lvl2pPr>
            <a:lvl3pPr>
              <a:defRPr sz="2665">
                <a:latin typeface="+mj-lt"/>
              </a:defRPr>
            </a:lvl3pPr>
            <a:lvl4pPr>
              <a:defRPr sz="2665">
                <a:latin typeface="+mj-lt"/>
              </a:defRPr>
            </a:lvl4pPr>
            <a:lvl5pPr>
              <a:defRPr sz="2665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5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 hasCustomPrompt="1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5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5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705" indent="-306705">
              <a:spcBef>
                <a:spcPts val="0"/>
              </a:spcBef>
              <a:spcAft>
                <a:spcPts val="800"/>
              </a:spcAft>
              <a:buFont typeface="Nokia Pure Text Light" panose="020B0403020202020204" pitchFamily="34" charset="0"/>
              <a:buChar char="‑"/>
              <a:defRPr sz="2130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600" indent="-302895">
              <a:spcBef>
                <a:spcPts val="0"/>
              </a:spcBef>
              <a:spcAft>
                <a:spcPts val="800"/>
              </a:spcAft>
              <a:buFont typeface="Nokia Pure Text Light" panose="020B0403020202020204" pitchFamily="34" charset="0"/>
              <a:buChar char="‑"/>
              <a:defRPr sz="1865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185" indent="-228600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705" indent="0">
              <a:spcBef>
                <a:spcPts val="0"/>
              </a:spcBef>
              <a:spcAft>
                <a:spcPts val="800"/>
              </a:spcAft>
              <a:buNone/>
              <a:defRPr sz="1335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265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7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60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7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310" indent="0">
              <a:spcBef>
                <a:spcPts val="0"/>
              </a:spcBef>
              <a:spcAft>
                <a:spcPts val="800"/>
              </a:spcAft>
              <a:buNone/>
              <a:defRPr sz="935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50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 panose="020B0604020202020204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noAutofit/>
          </a:bodyPr>
          <a:lstStyle/>
          <a:p>
            <a:pPr algn="l"/>
            <a:endParaRPr lang="fi-FI" sz="16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5">
                <a:solidFill>
                  <a:schemeClr val="bg2"/>
                </a:solidFill>
                <a:latin typeface="+mj-lt"/>
              </a:defRPr>
            </a:lvl1pPr>
            <a:lvl2pPr>
              <a:defRPr sz="2665">
                <a:latin typeface="+mj-lt"/>
              </a:defRPr>
            </a:lvl2pPr>
            <a:lvl3pPr>
              <a:defRPr sz="2665">
                <a:latin typeface="+mj-lt"/>
              </a:defRPr>
            </a:lvl3pPr>
            <a:lvl4pPr>
              <a:defRPr sz="2665">
                <a:latin typeface="+mj-lt"/>
              </a:defRPr>
            </a:lvl4pPr>
            <a:lvl5pPr>
              <a:defRPr sz="2665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5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200" indent="-4572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.jpe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/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70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‹#›</a:t>
            </a:fld>
            <a:endParaRPr lang="en-US" sz="1335" dirty="0">
              <a:solidFill>
                <a:schemeClr val="tx2"/>
              </a:solidFill>
              <a:latin typeface="Arial" panose="020B0604020202020204" pitchFamily="34" charset="0"/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 userDrawn="1"/>
        </p:nvSpPr>
        <p:spPr>
          <a:xfrm>
            <a:off x="6400800" y="6672580"/>
            <a:ext cx="2219325" cy="12192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it-IT" sz="800">
                <a:solidFill>
                  <a:srgbClr val="4472C4"/>
                </a:solidFill>
                <a:latin typeface="TIM Sans" panose="02020503040602060503" pitchFamily="18" charset="0"/>
              </a:rPr>
              <a:t>Gruppo TIM - Uso Interno - Tutti i diritti riservati.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dt="0"/>
  <p:txStyles>
    <p:titleStyle>
      <a:lvl1pPr algn="l" defTabSz="1219200" rtl="0" eaLnBrk="1" latinLnBrk="0" hangingPunct="1">
        <a:spcBef>
          <a:spcPct val="0"/>
        </a:spcBef>
        <a:buNone/>
        <a:defRPr sz="2665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sp>
        <p:nvSpPr>
          <p:cNvPr id="5" name="Slide Number Placeholder 5"/>
          <p:cNvSpPr txBox="1"/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70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70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‹#›</a:t>
            </a:fld>
            <a:endParaRPr lang="en-US" sz="1335" dirty="0">
              <a:solidFill>
                <a:schemeClr val="tx2"/>
              </a:solidFill>
              <a:latin typeface="Arial" panose="020B0604020202020204" pitchFamily="34" charset="0"/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 userDrawn="1"/>
        </p:nvSpPr>
        <p:spPr>
          <a:xfrm>
            <a:off x="6400800" y="6672580"/>
            <a:ext cx="2219325" cy="12192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it-IT" sz="800">
                <a:solidFill>
                  <a:srgbClr val="4472C4"/>
                </a:solidFill>
                <a:latin typeface="TIM Sans" panose="02020503040602060503" pitchFamily="18" charset="0"/>
              </a:rPr>
              <a:t>Gruppo TIM - Uso Interno - Tutti i diritti riservati.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5pPr>
      <a:lvl6pPr marL="6096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84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</a:defRPr>
      </a:lvl2pPr>
      <a:lvl3pPr marL="15240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5">
          <a:solidFill>
            <a:schemeClr val="tx1"/>
          </a:solidFill>
          <a:latin typeface="+mn-lt"/>
        </a:defRPr>
      </a:lvl3pPr>
      <a:lvl4pPr marL="21336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5">
          <a:solidFill>
            <a:schemeClr val="tx1"/>
          </a:solidFill>
          <a:latin typeface="+mn-lt"/>
        </a:defRPr>
      </a:lvl4pPr>
      <a:lvl5pPr marL="27432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0">
          <a:solidFill>
            <a:schemeClr val="tx1"/>
          </a:solidFill>
          <a:latin typeface="+mn-lt"/>
        </a:defRPr>
      </a:lvl5pPr>
      <a:lvl6pPr marL="33528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0">
          <a:solidFill>
            <a:schemeClr val="tx1"/>
          </a:solidFill>
          <a:latin typeface="+mn-lt"/>
        </a:defRPr>
      </a:lvl6pPr>
      <a:lvl7pPr marL="39624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0">
          <a:solidFill>
            <a:schemeClr val="tx1"/>
          </a:solidFill>
          <a:latin typeface="+mn-lt"/>
        </a:defRPr>
      </a:lvl7pPr>
      <a:lvl8pPr marL="45720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0">
          <a:solidFill>
            <a:schemeClr val="tx1"/>
          </a:solidFill>
          <a:latin typeface="+mn-lt"/>
        </a:defRPr>
      </a:lvl8pPr>
      <a:lvl9pPr marL="51816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sp>
        <p:nvSpPr>
          <p:cNvPr id="5" name="Slide Number Placeholder 5"/>
          <p:cNvSpPr txBox="1"/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70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70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‹#›</a:t>
            </a:fld>
            <a:endParaRPr lang="en-US" sz="1335" dirty="0">
              <a:solidFill>
                <a:schemeClr val="tx2"/>
              </a:solidFill>
              <a:latin typeface="Arial" panose="020B0604020202020204" pitchFamily="34" charset="0"/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 userDrawn="1"/>
        </p:nvSpPr>
        <p:spPr>
          <a:xfrm>
            <a:off x="6400800" y="6672580"/>
            <a:ext cx="2219325" cy="12192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it-IT" sz="800">
                <a:solidFill>
                  <a:srgbClr val="4472C4"/>
                </a:solidFill>
                <a:latin typeface="TIM Sans" panose="02020503040602060503" pitchFamily="18" charset="0"/>
              </a:rPr>
              <a:t>Gruppo TIM - Uso Interno - Tutti i diritti riservati.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5pPr>
      <a:lvl6pPr marL="6096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84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</a:defRPr>
      </a:lvl2pPr>
      <a:lvl3pPr marL="15240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5">
          <a:solidFill>
            <a:schemeClr val="tx1"/>
          </a:solidFill>
          <a:latin typeface="+mn-lt"/>
        </a:defRPr>
      </a:lvl3pPr>
      <a:lvl4pPr marL="21336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5">
          <a:solidFill>
            <a:schemeClr val="tx1"/>
          </a:solidFill>
          <a:latin typeface="+mn-lt"/>
        </a:defRPr>
      </a:lvl4pPr>
      <a:lvl5pPr marL="27432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0">
          <a:solidFill>
            <a:schemeClr val="tx1"/>
          </a:solidFill>
          <a:latin typeface="+mn-lt"/>
        </a:defRPr>
      </a:lvl5pPr>
      <a:lvl6pPr marL="33528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0">
          <a:solidFill>
            <a:schemeClr val="tx1"/>
          </a:solidFill>
          <a:latin typeface="+mn-lt"/>
        </a:defRPr>
      </a:lvl6pPr>
      <a:lvl7pPr marL="39624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0">
          <a:solidFill>
            <a:schemeClr val="tx1"/>
          </a:solidFill>
          <a:latin typeface="+mn-lt"/>
        </a:defRPr>
      </a:lvl7pPr>
      <a:lvl8pPr marL="45720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0">
          <a:solidFill>
            <a:schemeClr val="tx1"/>
          </a:solidFill>
          <a:latin typeface="+mn-lt"/>
        </a:defRPr>
      </a:lvl8pPr>
      <a:lvl9pPr marL="51816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C7_0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47535" y="2369287"/>
            <a:ext cx="12746197" cy="1470025"/>
          </a:xfrm>
        </p:spPr>
        <p:txBody>
          <a:bodyPr/>
          <a:lstStyle/>
          <a:p>
            <a:r>
              <a:rPr lang="en-US" sz="4800" dirty="0"/>
              <a:t>Proposal on 6G SA2 SI Completion Date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47240" y="4126865"/>
            <a:ext cx="12007850" cy="970280"/>
          </a:xfrm>
        </p:spPr>
        <p:txBody>
          <a:bodyPr/>
          <a:lstStyle/>
          <a:p>
            <a:r>
              <a:rPr lang="en-US" sz="2800" dirty="0"/>
              <a:t>China Mobile</a:t>
            </a:r>
            <a:r>
              <a:rPr lang="en-US" sz="2800"/>
              <a:t>, </a:t>
            </a:r>
            <a:r>
              <a:rPr lang="en-US" altLang="zh-CN" sz="2800">
                <a:sym typeface="+mn-ea"/>
              </a:rPr>
              <a:t>Boost Mobile Network</a:t>
            </a:r>
            <a:r>
              <a:rPr lang="en-US" altLang="zh-CN" sz="2800"/>
              <a:t>, </a:t>
            </a:r>
            <a:r>
              <a:rPr lang="en-US" sz="2800"/>
              <a:t>BT</a:t>
            </a:r>
            <a:r>
              <a:rPr lang="en-US" sz="2800" dirty="0"/>
              <a:t>, China Telecom, China Unicom, KPN, KT Corp., Orange, Rakuten Mobile</a:t>
            </a:r>
            <a:r>
              <a:rPr lang="en-US" sz="2800" dirty="0">
                <a:sym typeface="+mn-ea"/>
              </a:rPr>
              <a:t>, Telefonica,</a:t>
            </a:r>
            <a:r>
              <a:rPr lang="zh-CN" altLang="en-US" sz="2800" dirty="0">
                <a:sym typeface="+mn-ea"/>
              </a:rPr>
              <a:t> </a:t>
            </a:r>
            <a:r>
              <a:rPr lang="en-US" sz="2800" dirty="0">
                <a:sym typeface="+mn-ea"/>
              </a:rPr>
              <a:t>TIM, Vodafone</a:t>
            </a:r>
            <a:endParaRPr lang="zh-CN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9017000" y="354769"/>
            <a:ext cx="58318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altLang="zh-CN" sz="1800" b="1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TSG SA Meeting #SP-107</a:t>
            </a:r>
          </a:p>
          <a:p>
            <a:r>
              <a:rPr lang="en-GB" altLang="zh-CN" sz="18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12 - 14 March 2025, Incheon, South Korea</a:t>
            </a:r>
            <a:endParaRPr lang="zh-CN" altLang="zh-CN" sz="18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algn="l"/>
            <a:r>
              <a:rPr lang="en-US" altLang="zh-CN" b="1">
                <a:solidFill>
                  <a:srgbClr val="0000FF"/>
                </a:solidFill>
              </a:rPr>
              <a:t>SP-250320</a:t>
            </a:r>
            <a:endParaRPr lang="en-US" altLang="zh-CN" b="1" dirty="0">
              <a:solidFill>
                <a:srgbClr val="0000FF"/>
              </a:solidFill>
            </a:endParaRPr>
          </a:p>
          <a:p>
            <a:pPr algn="l"/>
            <a:r>
              <a:rPr lang="en-US" b="1">
                <a:solidFill>
                  <a:srgbClr val="0000FF"/>
                </a:solidFill>
              </a:rPr>
              <a:t>AI</a:t>
            </a:r>
            <a:r>
              <a:rPr lang="en-US" b="1" dirty="0">
                <a:solidFill>
                  <a:srgbClr val="0000FF"/>
                </a:solidFill>
              </a:rPr>
              <a:t>#5.4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33759" y="161223"/>
            <a:ext cx="9846020" cy="1143000"/>
          </a:xfrm>
        </p:spPr>
        <p:txBody>
          <a:bodyPr/>
          <a:lstStyle/>
          <a:p>
            <a:r>
              <a:rPr lang="en-US" altLang="zh-CN" dirty="0"/>
              <a:t>Background and 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77391" y="1304223"/>
            <a:ext cx="13930011" cy="5279457"/>
          </a:xfrm>
        </p:spPr>
        <p:txBody>
          <a:bodyPr/>
          <a:lstStyle/>
          <a:p>
            <a:r>
              <a:rPr lang="en-GB" altLang="zh-CN" sz="2800" dirty="0"/>
              <a:t>Background and Proposal</a:t>
            </a:r>
          </a:p>
          <a:p>
            <a:pPr lvl="1"/>
            <a:r>
              <a:rPr lang="en-GB" altLang="zh-CN" sz="2400" dirty="0"/>
              <a:t>The </a:t>
            </a:r>
            <a:r>
              <a:rPr lang="en-GB" altLang="zh-CN" sz="2400" dirty="0">
                <a:solidFill>
                  <a:srgbClr val="0066FF"/>
                </a:solidFill>
              </a:rPr>
              <a:t>following timeline </a:t>
            </a:r>
            <a:r>
              <a:rPr lang="en-GB" altLang="zh-CN" sz="2400" dirty="0"/>
              <a:t>for the 6G study items (SI) has been endorsed </a:t>
            </a:r>
            <a:r>
              <a:rPr lang="en-GB" altLang="zh-CN" sz="2400" u="sng" dirty="0"/>
              <a:t>at TSG#103 (see SP-240458):</a:t>
            </a:r>
          </a:p>
          <a:p>
            <a:pPr lvl="1"/>
            <a:r>
              <a:rPr lang="en-GB" altLang="zh-CN" sz="2400" b="1" dirty="0">
                <a:solidFill>
                  <a:srgbClr val="0066FF"/>
                </a:solidFill>
              </a:rPr>
              <a:t>6G SI Approval:</a:t>
            </a:r>
            <a:endParaRPr lang="en-GB" altLang="zh-CN" sz="2400" dirty="0">
              <a:solidFill>
                <a:srgbClr val="0066FF"/>
              </a:solidFill>
            </a:endParaRPr>
          </a:p>
          <a:p>
            <a:pPr lvl="2"/>
            <a:r>
              <a:rPr lang="en-GB" altLang="zh-CN" sz="1800" dirty="0">
                <a:solidFill>
                  <a:srgbClr val="0066FF"/>
                </a:solidFill>
              </a:rPr>
              <a:t>SA1 SI Approval: TSG#105 (September 2024)</a:t>
            </a:r>
          </a:p>
          <a:p>
            <a:pPr lvl="2"/>
            <a:r>
              <a:rPr lang="en-GB" altLang="zh-CN" sz="1800" dirty="0">
                <a:solidFill>
                  <a:srgbClr val="0066FF"/>
                </a:solidFill>
              </a:rPr>
              <a:t>SA2 SI Approval: TSG#108 (June 2025)</a:t>
            </a:r>
          </a:p>
          <a:p>
            <a:pPr lvl="2"/>
            <a:r>
              <a:rPr lang="en-GB" altLang="zh-CN" sz="1800" dirty="0">
                <a:solidFill>
                  <a:srgbClr val="0066FF"/>
                </a:solidFill>
              </a:rPr>
              <a:t>Other SA Working Groups (SA3, SA4, SA5, SA6): to be determined at a future TSG meeting.</a:t>
            </a:r>
          </a:p>
          <a:p>
            <a:pPr lvl="1"/>
            <a:r>
              <a:rPr lang="en-GB" altLang="zh-CN" sz="2400" b="1" dirty="0">
                <a:solidFill>
                  <a:srgbClr val="0066FF"/>
                </a:solidFill>
              </a:rPr>
              <a:t>6G SI Completion:</a:t>
            </a:r>
            <a:endParaRPr lang="en-GB" altLang="zh-CN" sz="2400" dirty="0">
              <a:solidFill>
                <a:srgbClr val="0066FF"/>
              </a:solidFill>
            </a:endParaRPr>
          </a:p>
          <a:p>
            <a:pPr lvl="2"/>
            <a:r>
              <a:rPr lang="en-GB" altLang="zh-CN" sz="1800" dirty="0">
                <a:solidFill>
                  <a:srgbClr val="0066FF"/>
                </a:solidFill>
              </a:rPr>
              <a:t>SA1 SI Completion: March 2026</a:t>
            </a:r>
          </a:p>
          <a:p>
            <a:pPr lvl="2"/>
            <a:r>
              <a:rPr lang="en-GB" altLang="zh-CN" sz="1800" dirty="0">
                <a:solidFill>
                  <a:srgbClr val="0066FF"/>
                </a:solidFill>
              </a:rPr>
              <a:t>SA2 SI Completion: December 2026 or March 2027 (to be confirmed at a future TSG meeting).</a:t>
            </a:r>
            <a:endParaRPr lang="en-GB" altLang="zh-CN" sz="2800" dirty="0">
              <a:solidFill>
                <a:srgbClr val="0066FF"/>
              </a:solidFill>
            </a:endParaRPr>
          </a:p>
          <a:p>
            <a:pPr lvl="0"/>
            <a:r>
              <a:rPr lang="en-US" altLang="zh-CN" sz="2800" b="1" dirty="0">
                <a:solidFill>
                  <a:srgbClr val="FF0000"/>
                </a:solidFill>
              </a:rPr>
              <a:t>This paper propose to set the SA2 6G SI Completion date as </a:t>
            </a:r>
            <a:r>
              <a:rPr lang="en-US" altLang="zh-CN" sz="2800" b="1" u="sng" dirty="0">
                <a:solidFill>
                  <a:srgbClr val="FF0000"/>
                </a:solidFill>
              </a:rPr>
              <a:t>March 2027</a:t>
            </a:r>
          </a:p>
        </p:txBody>
      </p:sp>
    </p:spTree>
  </p:cSld>
  <p:clrMapOvr>
    <a:masterClrMapping/>
  </p:clrMapOvr>
  <p:transition spd="slow"/>
  <p:extLst>
    <p:ext uri="{6950BFC3-D8DA-4A85-94F7-54DA5524770B}">
      <p188:commentRel xmlns:p188="http://schemas.microsoft.com/office/powerpoint/2018/8/main" r:id="rId2"/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33759" y="161223"/>
            <a:ext cx="9846020" cy="1143000"/>
          </a:xfrm>
        </p:spPr>
        <p:txBody>
          <a:bodyPr/>
          <a:lstStyle/>
          <a:p>
            <a:r>
              <a:rPr lang="en-US" altLang="zh-CN" dirty="0"/>
              <a:t>Rational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77391" y="1304223"/>
            <a:ext cx="13930011" cy="5279457"/>
          </a:xfrm>
        </p:spPr>
        <p:txBody>
          <a:bodyPr/>
          <a:lstStyle/>
          <a:p>
            <a:pPr lvl="0"/>
            <a:r>
              <a:rPr lang="en-US" altLang="en-GB" sz="2095" dirty="0">
                <a:solidFill>
                  <a:schemeClr val="tx1"/>
                </a:solidFill>
              </a:rPr>
              <a:t>With early 5G-A commercial deployment just starting from 2024, R20 will be key to deliver and support 5G-A markets and serve as basis for 6G. </a:t>
            </a:r>
            <a:endParaRPr lang="en-GB" altLang="zh-CN" sz="2095" dirty="0">
              <a:solidFill>
                <a:schemeClr val="tx1"/>
              </a:solidFill>
            </a:endParaRPr>
          </a:p>
          <a:p>
            <a:pPr lvl="0"/>
            <a:r>
              <a:rPr lang="en-GB" altLang="zh-CN" sz="2095" dirty="0">
                <a:solidFill>
                  <a:schemeClr val="tx1"/>
                </a:solidFill>
              </a:rPr>
              <a:t>In R20, 5G</a:t>
            </a:r>
            <a:r>
              <a:rPr lang="en-US" altLang="en-GB" sz="2095" dirty="0">
                <a:solidFill>
                  <a:schemeClr val="tx1"/>
                </a:solidFill>
              </a:rPr>
              <a:t>-</a:t>
            </a:r>
            <a:r>
              <a:rPr lang="en-GB" altLang="zh-CN" sz="2095" dirty="0">
                <a:solidFill>
                  <a:schemeClr val="tx1"/>
                </a:solidFill>
              </a:rPr>
              <a:t>A and 6G</a:t>
            </a:r>
            <a:r>
              <a:rPr lang="en-US" altLang="en-GB" sz="2095" dirty="0">
                <a:solidFill>
                  <a:schemeClr val="tx1"/>
                </a:solidFill>
              </a:rPr>
              <a:t> SI</a:t>
            </a:r>
            <a:r>
              <a:rPr lang="en-GB" altLang="zh-CN" sz="2095" dirty="0">
                <a:solidFill>
                  <a:schemeClr val="tx1"/>
                </a:solidFill>
              </a:rPr>
              <a:t> wil</a:t>
            </a:r>
            <a:r>
              <a:rPr lang="en-US" altLang="en-GB" sz="2095" dirty="0">
                <a:solidFill>
                  <a:schemeClr val="tx1"/>
                </a:solidFill>
              </a:rPr>
              <a:t> run </a:t>
            </a:r>
            <a:r>
              <a:rPr lang="en-GB" altLang="zh-CN" sz="2095" dirty="0">
                <a:solidFill>
                  <a:schemeClr val="tx1"/>
                </a:solidFill>
              </a:rPr>
              <a:t>in parallel. </a:t>
            </a:r>
            <a:r>
              <a:rPr lang="en-US" altLang="en-GB" sz="2095" dirty="0">
                <a:solidFill>
                  <a:schemeClr val="tx1"/>
                </a:solidFill>
              </a:rPr>
              <a:t>5G-A exceptions and heavy maintenance are expected in 2026 Q4 as usual</a:t>
            </a:r>
            <a:r>
              <a:rPr lang="en-GB" altLang="zh-CN" sz="2095" dirty="0">
                <a:solidFill>
                  <a:schemeClr val="tx1"/>
                </a:solidFill>
              </a:rPr>
              <a:t>.</a:t>
            </a:r>
          </a:p>
          <a:p>
            <a:pPr lvl="0"/>
            <a:r>
              <a:rPr lang="en-US" altLang="zh-CN" sz="2095" dirty="0">
                <a:solidFill>
                  <a:schemeClr val="tx1"/>
                </a:solidFill>
              </a:rPr>
              <a:t>6G SI in SA1 progress 5% </a:t>
            </a:r>
            <a:r>
              <a:rPr lang="en-US" altLang="zh-CN" sz="2095" dirty="0">
                <a:solidFill>
                  <a:schemeClr val="tx1"/>
                </a:solidFill>
                <a:sym typeface="+mn-ea"/>
              </a:rPr>
              <a:t>after 1 meeting</a:t>
            </a:r>
            <a:r>
              <a:rPr lang="en-US" altLang="zh-CN" sz="2095" dirty="0">
                <a:solidFill>
                  <a:schemeClr val="tx1"/>
                </a:solidFill>
              </a:rPr>
              <a:t>. There are lot of discussions and clarification on new terms and use cases. The architecture design shall aim for a clear driving service goal. The industry still struggling for the “killer services” of 5G, it is even ambiguous for 6G. </a:t>
            </a:r>
          </a:p>
          <a:p>
            <a:pPr lvl="0"/>
            <a:r>
              <a:rPr lang="en-US" altLang="zh-CN" sz="2095" dirty="0"/>
              <a:t>Requirements/pain points need to be well considered for </a:t>
            </a:r>
            <a:r>
              <a:rPr lang="en-US" altLang="zh-CN" sz="2095"/>
              <a:t>6G Study</a:t>
            </a:r>
            <a:r>
              <a:rPr lang="en-US" altLang="zh-CN" sz="2095" dirty="0"/>
              <a:t>, therefore it is proposed to have sufficient time for SA2 work on the study and conclusion discussions.</a:t>
            </a:r>
          </a:p>
          <a:p>
            <a:pPr lvl="0"/>
            <a:r>
              <a:rPr lang="en-US" altLang="zh-CN" sz="2095" dirty="0">
                <a:solidFill>
                  <a:schemeClr val="tx1"/>
                </a:solidFill>
              </a:rPr>
              <a:t>RAN WGs has decided 21 months (SP-240458_RP-240823) for R20 6G and there is no urgency for SA2 to complete the SI in a short 18 months period</a:t>
            </a:r>
          </a:p>
          <a:p>
            <a:pPr lvl="0"/>
            <a:r>
              <a:rPr lang="en-US" altLang="zh-CN" sz="2400" b="1" dirty="0">
                <a:solidFill>
                  <a:srgbClr val="FF0000"/>
                </a:solidFill>
              </a:rPr>
              <a:t>In view of related progress/plan, as well as the lessons learned from 5G, </a:t>
            </a:r>
            <a:r>
              <a:rPr lang="en-US" altLang="zh-CN" sz="2400" b="1" u="sng" dirty="0">
                <a:solidFill>
                  <a:srgbClr val="FF0000"/>
                </a:solidFill>
              </a:rPr>
              <a:t>it is proposed </a:t>
            </a:r>
            <a:r>
              <a:rPr lang="en-US" altLang="zh-CN" sz="2400" b="1" u="sng" dirty="0">
                <a:solidFill>
                  <a:srgbClr val="FF0000"/>
                </a:solidFill>
                <a:sym typeface="+mn-ea"/>
              </a:rPr>
              <a:t>to set the SA2 6G SI Completion date as March 2027</a:t>
            </a:r>
            <a:r>
              <a:rPr lang="en-US" altLang="zh-CN" sz="2400" b="1" u="sng" dirty="0">
                <a:solidFill>
                  <a:srgbClr val="FF0000"/>
                </a:solidFill>
              </a:rPr>
              <a:t>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0" name="Straight Connector 114"/>
          <p:cNvCxnSpPr>
            <a:cxnSpLocks noChangeShapeType="1"/>
          </p:cNvCxnSpPr>
          <p:nvPr/>
        </p:nvCxnSpPr>
        <p:spPr bwMode="auto">
          <a:xfrm>
            <a:off x="4953382" y="1988606"/>
            <a:ext cx="0" cy="4712723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</a:ln>
        </p:spPr>
      </p:cxnSp>
      <p:sp>
        <p:nvSpPr>
          <p:cNvPr id="218" name="标题 1"/>
          <p:cNvSpPr>
            <a:spLocks noGrp="1"/>
          </p:cNvSpPr>
          <p:nvPr>
            <p:ph type="title"/>
          </p:nvPr>
        </p:nvSpPr>
        <p:spPr>
          <a:xfrm>
            <a:off x="1015522" y="285460"/>
            <a:ext cx="11227662" cy="744367"/>
          </a:xfrm>
        </p:spPr>
        <p:txBody>
          <a:bodyPr>
            <a:normAutofit/>
          </a:bodyPr>
          <a:lstStyle/>
          <a:p>
            <a:r>
              <a:rPr lang="en-US" altLang="zh-CN" dirty="0"/>
              <a:t>3GPP R20 Timeline</a:t>
            </a:r>
            <a:endParaRPr lang="zh-CN" altLang="en-US" dirty="0"/>
          </a:p>
        </p:txBody>
      </p:sp>
      <p:cxnSp>
        <p:nvCxnSpPr>
          <p:cNvPr id="220" name="Straight Connector 7"/>
          <p:cNvCxnSpPr/>
          <p:nvPr/>
        </p:nvCxnSpPr>
        <p:spPr bwMode="auto">
          <a:xfrm>
            <a:off x="1969697" y="1228344"/>
            <a:ext cx="2957009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21" name="Straight Connector 114"/>
          <p:cNvCxnSpPr>
            <a:cxnSpLocks noChangeShapeType="1"/>
          </p:cNvCxnSpPr>
          <p:nvPr/>
        </p:nvCxnSpPr>
        <p:spPr bwMode="auto">
          <a:xfrm>
            <a:off x="4961300" y="2059051"/>
            <a:ext cx="0" cy="4642276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22" name="TextBox 1"/>
          <p:cNvSpPr txBox="1"/>
          <p:nvPr/>
        </p:nvSpPr>
        <p:spPr>
          <a:xfrm>
            <a:off x="3106682" y="1035175"/>
            <a:ext cx="761747" cy="37965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865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223" name="Group 12"/>
          <p:cNvGrpSpPr/>
          <p:nvPr/>
        </p:nvGrpSpPr>
        <p:grpSpPr>
          <a:xfrm>
            <a:off x="2428102" y="1454462"/>
            <a:ext cx="432348" cy="458790"/>
            <a:chOff x="1018228" y="755453"/>
            <a:chExt cx="341308" cy="290320"/>
          </a:xfrm>
        </p:grpSpPr>
        <p:sp>
          <p:nvSpPr>
            <p:cNvPr id="224" name="TextBox 86"/>
            <p:cNvSpPr txBox="1">
              <a:spLocks noChangeArrowheads="1"/>
            </p:cNvSpPr>
            <p:nvPr/>
          </p:nvSpPr>
          <p:spPr bwMode="auto">
            <a:xfrm>
              <a:off x="1021406" y="755453"/>
              <a:ext cx="338130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latin typeface="Montserrat" panose="00000500000000000000" pitchFamily="50" charset="0"/>
                </a:rPr>
                <a:t>#103</a:t>
              </a:r>
              <a:endParaRPr lang="en-GB" altLang="en-US" sz="265">
                <a:latin typeface="Montserrat" panose="00000500000000000000" pitchFamily="50" charset="0"/>
              </a:endParaRPr>
            </a:p>
          </p:txBody>
        </p:sp>
        <p:sp>
          <p:nvSpPr>
            <p:cNvPr id="225" name="TextBox 59"/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38130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dirty="0">
                  <a:latin typeface="Montserrat" panose="00000500000000000000" pitchFamily="50" charset="0"/>
                </a:rPr>
                <a:t>Mar.</a:t>
              </a:r>
            </a:p>
          </p:txBody>
        </p:sp>
      </p:grpSp>
      <p:grpSp>
        <p:nvGrpSpPr>
          <p:cNvPr id="226" name="Group 17488"/>
          <p:cNvGrpSpPr/>
          <p:nvPr/>
        </p:nvGrpSpPr>
        <p:grpSpPr>
          <a:xfrm>
            <a:off x="8552274" y="1454462"/>
            <a:ext cx="457480" cy="458790"/>
            <a:chOff x="6322861" y="755453"/>
            <a:chExt cx="361148" cy="290320"/>
          </a:xfrm>
        </p:grpSpPr>
        <p:sp>
          <p:nvSpPr>
            <p:cNvPr id="227" name="TextBox 86"/>
            <p:cNvSpPr txBox="1">
              <a:spLocks noChangeArrowheads="1"/>
            </p:cNvSpPr>
            <p:nvPr/>
          </p:nvSpPr>
          <p:spPr bwMode="auto">
            <a:xfrm>
              <a:off x="6322861" y="755453"/>
              <a:ext cx="338130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latin typeface="Montserrat" panose="00000500000000000000" pitchFamily="50" charset="0"/>
                </a:rPr>
                <a:t>#111</a:t>
              </a:r>
              <a:endParaRPr lang="en-GB" altLang="en-US" sz="265">
                <a:latin typeface="Montserrat" panose="00000500000000000000" pitchFamily="50" charset="0"/>
              </a:endParaRPr>
            </a:p>
          </p:txBody>
        </p:sp>
        <p:sp>
          <p:nvSpPr>
            <p:cNvPr id="228" name="TextBox 60"/>
            <p:cNvSpPr txBox="1">
              <a:spLocks noChangeArrowheads="1"/>
            </p:cNvSpPr>
            <p:nvPr/>
          </p:nvSpPr>
          <p:spPr bwMode="auto">
            <a:xfrm>
              <a:off x="6345879" y="909441"/>
              <a:ext cx="338130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>
                  <a:latin typeface="Montserrat" panose="00000500000000000000" pitchFamily="50" charset="0"/>
                </a:rPr>
                <a:t>Mar.</a:t>
              </a:r>
            </a:p>
          </p:txBody>
        </p:sp>
      </p:grpSp>
      <p:grpSp>
        <p:nvGrpSpPr>
          <p:cNvPr id="229" name="Group 22"/>
          <p:cNvGrpSpPr/>
          <p:nvPr/>
        </p:nvGrpSpPr>
        <p:grpSpPr>
          <a:xfrm>
            <a:off x="5466545" y="1454462"/>
            <a:ext cx="455475" cy="458790"/>
            <a:chOff x="3683640" y="755453"/>
            <a:chExt cx="359566" cy="290320"/>
          </a:xfrm>
        </p:grpSpPr>
        <p:sp>
          <p:nvSpPr>
            <p:cNvPr id="230" name="TextBox 86"/>
            <p:cNvSpPr txBox="1">
              <a:spLocks noChangeArrowheads="1"/>
            </p:cNvSpPr>
            <p:nvPr/>
          </p:nvSpPr>
          <p:spPr bwMode="auto">
            <a:xfrm>
              <a:off x="3705075" y="755453"/>
              <a:ext cx="338131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latin typeface="Montserrat" panose="00000500000000000000" pitchFamily="50" charset="0"/>
                </a:rPr>
                <a:t>#107</a:t>
              </a:r>
              <a:endParaRPr lang="en-GB" altLang="en-US" sz="265">
                <a:latin typeface="Montserrat" panose="00000500000000000000" pitchFamily="50" charset="0"/>
              </a:endParaRPr>
            </a:p>
          </p:txBody>
        </p:sp>
        <p:sp>
          <p:nvSpPr>
            <p:cNvPr id="231" name="TextBox 61"/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38131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dirty="0">
                  <a:latin typeface="Montserrat" panose="00000500000000000000" pitchFamily="50" charset="0"/>
                </a:rPr>
                <a:t>Mar.</a:t>
              </a:r>
            </a:p>
          </p:txBody>
        </p:sp>
      </p:grpSp>
      <p:grpSp>
        <p:nvGrpSpPr>
          <p:cNvPr id="232" name="Group 15"/>
          <p:cNvGrpSpPr/>
          <p:nvPr/>
        </p:nvGrpSpPr>
        <p:grpSpPr>
          <a:xfrm>
            <a:off x="3193246" y="1454462"/>
            <a:ext cx="439388" cy="458790"/>
            <a:chOff x="1705614" y="755453"/>
            <a:chExt cx="346865" cy="290320"/>
          </a:xfrm>
        </p:grpSpPr>
        <p:sp>
          <p:nvSpPr>
            <p:cNvPr id="233" name="TextBox 86"/>
            <p:cNvSpPr txBox="1">
              <a:spLocks noChangeArrowheads="1"/>
            </p:cNvSpPr>
            <p:nvPr/>
          </p:nvSpPr>
          <p:spPr bwMode="auto">
            <a:xfrm>
              <a:off x="1714350" y="755453"/>
              <a:ext cx="338129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latin typeface="Montserrat" panose="00000500000000000000" pitchFamily="50" charset="0"/>
                </a:rPr>
                <a:t>#104</a:t>
              </a:r>
              <a:endParaRPr lang="en-GB" altLang="en-US" sz="265">
                <a:latin typeface="Montserrat" panose="00000500000000000000" pitchFamily="50" charset="0"/>
              </a:endParaRPr>
            </a:p>
          </p:txBody>
        </p:sp>
        <p:sp>
          <p:nvSpPr>
            <p:cNvPr id="234" name="TextBox 62"/>
            <p:cNvSpPr txBox="1">
              <a:spLocks noChangeArrowheads="1"/>
            </p:cNvSpPr>
            <p:nvPr/>
          </p:nvSpPr>
          <p:spPr bwMode="auto">
            <a:xfrm>
              <a:off x="1705614" y="909441"/>
              <a:ext cx="338129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>
                  <a:latin typeface="Montserrat" panose="00000500000000000000" pitchFamily="50" charset="0"/>
                </a:rPr>
                <a:t>Jun.</a:t>
              </a:r>
            </a:p>
          </p:txBody>
        </p:sp>
      </p:grpSp>
      <p:grpSp>
        <p:nvGrpSpPr>
          <p:cNvPr id="235" name="Group 17475"/>
          <p:cNvGrpSpPr/>
          <p:nvPr/>
        </p:nvGrpSpPr>
        <p:grpSpPr>
          <a:xfrm>
            <a:off x="6252825" y="1454462"/>
            <a:ext cx="455467" cy="458790"/>
            <a:chOff x="4397224" y="755453"/>
            <a:chExt cx="359559" cy="290320"/>
          </a:xfrm>
        </p:grpSpPr>
        <p:sp>
          <p:nvSpPr>
            <p:cNvPr id="236" name="TextBox 86"/>
            <p:cNvSpPr txBox="1">
              <a:spLocks noChangeArrowheads="1"/>
            </p:cNvSpPr>
            <p:nvPr/>
          </p:nvSpPr>
          <p:spPr bwMode="auto">
            <a:xfrm>
              <a:off x="4397224" y="755453"/>
              <a:ext cx="338130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latin typeface="Montserrat" panose="00000500000000000000" pitchFamily="50" charset="0"/>
                </a:rPr>
                <a:t>#108</a:t>
              </a:r>
              <a:endParaRPr lang="en-GB" altLang="en-US" sz="265">
                <a:latin typeface="Montserrat" panose="00000500000000000000" pitchFamily="50" charset="0"/>
              </a:endParaRPr>
            </a:p>
          </p:txBody>
        </p:sp>
        <p:sp>
          <p:nvSpPr>
            <p:cNvPr id="237" name="TextBox 63"/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38130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dirty="0">
                  <a:latin typeface="Montserrat" panose="00000500000000000000" pitchFamily="50" charset="0"/>
                </a:rPr>
                <a:t>Jun.</a:t>
              </a:r>
            </a:p>
          </p:txBody>
        </p:sp>
      </p:grpSp>
      <p:grpSp>
        <p:nvGrpSpPr>
          <p:cNvPr id="238" name="Group 17493"/>
          <p:cNvGrpSpPr/>
          <p:nvPr/>
        </p:nvGrpSpPr>
        <p:grpSpPr>
          <a:xfrm>
            <a:off x="9336520" y="1454462"/>
            <a:ext cx="458483" cy="458790"/>
            <a:chOff x="6896743" y="755453"/>
            <a:chExt cx="361940" cy="290320"/>
          </a:xfrm>
        </p:grpSpPr>
        <p:sp>
          <p:nvSpPr>
            <p:cNvPr id="239" name="TextBox 86"/>
            <p:cNvSpPr txBox="1">
              <a:spLocks noChangeArrowheads="1"/>
            </p:cNvSpPr>
            <p:nvPr/>
          </p:nvSpPr>
          <p:spPr bwMode="auto">
            <a:xfrm>
              <a:off x="6896743" y="755453"/>
              <a:ext cx="338130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latin typeface="Montserrat" panose="00000500000000000000" pitchFamily="50" charset="0"/>
                </a:rPr>
                <a:t>#112</a:t>
              </a:r>
              <a:endParaRPr lang="en-GB" altLang="en-US" sz="265">
                <a:latin typeface="Montserrat" panose="00000500000000000000" pitchFamily="50" charset="0"/>
              </a:endParaRPr>
            </a:p>
          </p:txBody>
        </p:sp>
        <p:sp>
          <p:nvSpPr>
            <p:cNvPr id="240" name="TextBox 64"/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38130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dirty="0">
                  <a:latin typeface="Montserrat" panose="00000500000000000000" pitchFamily="50" charset="0"/>
                </a:rPr>
                <a:t>Jun.</a:t>
              </a:r>
            </a:p>
          </p:txBody>
        </p:sp>
      </p:grpSp>
      <p:grpSp>
        <p:nvGrpSpPr>
          <p:cNvPr id="241" name="Group 16"/>
          <p:cNvGrpSpPr/>
          <p:nvPr/>
        </p:nvGrpSpPr>
        <p:grpSpPr>
          <a:xfrm>
            <a:off x="3950346" y="1454462"/>
            <a:ext cx="441396" cy="458790"/>
            <a:chOff x="2480315" y="755453"/>
            <a:chExt cx="348452" cy="290320"/>
          </a:xfrm>
        </p:grpSpPr>
        <p:sp>
          <p:nvSpPr>
            <p:cNvPr id="242" name="TextBox 86"/>
            <p:cNvSpPr txBox="1">
              <a:spLocks noChangeArrowheads="1"/>
            </p:cNvSpPr>
            <p:nvPr/>
          </p:nvSpPr>
          <p:spPr bwMode="auto">
            <a:xfrm>
              <a:off x="2490636" y="755453"/>
              <a:ext cx="338131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latin typeface="Montserrat" panose="00000500000000000000" pitchFamily="50" charset="0"/>
                </a:rPr>
                <a:t>#105</a:t>
              </a:r>
              <a:endParaRPr lang="en-GB" altLang="en-US" sz="265">
                <a:latin typeface="Montserrat" panose="00000500000000000000" pitchFamily="50" charset="0"/>
              </a:endParaRPr>
            </a:p>
          </p:txBody>
        </p:sp>
        <p:sp>
          <p:nvSpPr>
            <p:cNvPr id="243" name="TextBox 65"/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38131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dirty="0">
                  <a:latin typeface="Montserrat" panose="00000500000000000000" pitchFamily="50" charset="0"/>
                </a:rPr>
                <a:t>Sep.</a:t>
              </a:r>
            </a:p>
          </p:txBody>
        </p:sp>
      </p:grpSp>
      <p:grpSp>
        <p:nvGrpSpPr>
          <p:cNvPr id="244" name="Group 17476"/>
          <p:cNvGrpSpPr/>
          <p:nvPr/>
        </p:nvGrpSpPr>
        <p:grpSpPr>
          <a:xfrm>
            <a:off x="7046106" y="1454462"/>
            <a:ext cx="433346" cy="458790"/>
            <a:chOff x="5125887" y="755453"/>
            <a:chExt cx="342096" cy="290320"/>
          </a:xfrm>
        </p:grpSpPr>
        <p:sp>
          <p:nvSpPr>
            <p:cNvPr id="245" name="TextBox 86"/>
            <p:cNvSpPr txBox="1">
              <a:spLocks noChangeArrowheads="1"/>
            </p:cNvSpPr>
            <p:nvPr/>
          </p:nvSpPr>
          <p:spPr bwMode="auto">
            <a:xfrm>
              <a:off x="5125887" y="755453"/>
              <a:ext cx="338130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latin typeface="Montserrat" panose="00000500000000000000" pitchFamily="50" charset="0"/>
                </a:rPr>
                <a:t>#109</a:t>
              </a:r>
              <a:endParaRPr lang="en-GB" altLang="en-US" sz="265">
                <a:latin typeface="Montserrat" panose="00000500000000000000" pitchFamily="50" charset="0"/>
              </a:endParaRPr>
            </a:p>
          </p:txBody>
        </p:sp>
        <p:sp>
          <p:nvSpPr>
            <p:cNvPr id="246" name="TextBox 66"/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38130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dirty="0">
                  <a:latin typeface="Montserrat" panose="00000500000000000000" pitchFamily="50" charset="0"/>
                </a:rPr>
                <a:t>Sep.</a:t>
              </a:r>
            </a:p>
          </p:txBody>
        </p:sp>
      </p:grpSp>
      <p:grpSp>
        <p:nvGrpSpPr>
          <p:cNvPr id="247" name="Group 11"/>
          <p:cNvGrpSpPr/>
          <p:nvPr/>
        </p:nvGrpSpPr>
        <p:grpSpPr>
          <a:xfrm>
            <a:off x="1652905" y="1454462"/>
            <a:ext cx="453464" cy="458790"/>
            <a:chOff x="321314" y="755453"/>
            <a:chExt cx="357977" cy="290320"/>
          </a:xfrm>
        </p:grpSpPr>
        <p:sp>
          <p:nvSpPr>
            <p:cNvPr id="248" name="TextBox 86"/>
            <p:cNvSpPr txBox="1">
              <a:spLocks noChangeArrowheads="1"/>
            </p:cNvSpPr>
            <p:nvPr/>
          </p:nvSpPr>
          <p:spPr bwMode="auto">
            <a:xfrm>
              <a:off x="341162" y="755453"/>
              <a:ext cx="338129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 dirty="0">
                  <a:latin typeface="Montserrat" panose="00000500000000000000" pitchFamily="50" charset="0"/>
                </a:rPr>
                <a:t>#102</a:t>
              </a:r>
              <a:endParaRPr lang="en-GB" altLang="en-US" sz="265" dirty="0">
                <a:latin typeface="Montserrat" panose="00000500000000000000" pitchFamily="50" charset="0"/>
              </a:endParaRPr>
            </a:p>
          </p:txBody>
        </p:sp>
        <p:sp>
          <p:nvSpPr>
            <p:cNvPr id="249" name="TextBox 69"/>
            <p:cNvSpPr txBox="1">
              <a:spLocks noChangeArrowheads="1"/>
            </p:cNvSpPr>
            <p:nvPr/>
          </p:nvSpPr>
          <p:spPr bwMode="auto">
            <a:xfrm>
              <a:off x="321314" y="909441"/>
              <a:ext cx="338129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dirty="0">
                  <a:latin typeface="Montserrat" panose="00000500000000000000" pitchFamily="50" charset="0"/>
                </a:rPr>
                <a:t>Dec.</a:t>
              </a:r>
            </a:p>
          </p:txBody>
        </p:sp>
      </p:grpSp>
      <p:grpSp>
        <p:nvGrpSpPr>
          <p:cNvPr id="250" name="Group 21"/>
          <p:cNvGrpSpPr/>
          <p:nvPr/>
        </p:nvGrpSpPr>
        <p:grpSpPr>
          <a:xfrm>
            <a:off x="4713466" y="1454462"/>
            <a:ext cx="434359" cy="458790"/>
            <a:chOff x="3013715" y="755453"/>
            <a:chExt cx="342897" cy="290320"/>
          </a:xfrm>
        </p:grpSpPr>
        <p:sp>
          <p:nvSpPr>
            <p:cNvPr id="251" name="TextBox 86"/>
            <p:cNvSpPr txBox="1">
              <a:spLocks noChangeArrowheads="1"/>
            </p:cNvSpPr>
            <p:nvPr/>
          </p:nvSpPr>
          <p:spPr bwMode="auto">
            <a:xfrm>
              <a:off x="3018481" y="755453"/>
              <a:ext cx="338131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latin typeface="Montserrat" panose="00000500000000000000" pitchFamily="50" charset="0"/>
                </a:rPr>
                <a:t>#106</a:t>
              </a:r>
              <a:endParaRPr lang="en-GB" altLang="en-US" sz="265">
                <a:latin typeface="Montserrat" panose="00000500000000000000" pitchFamily="50" charset="0"/>
              </a:endParaRPr>
            </a:p>
          </p:txBody>
        </p:sp>
        <p:sp>
          <p:nvSpPr>
            <p:cNvPr id="252" name="TextBox 70"/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38132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dirty="0">
                  <a:latin typeface="Montserrat" panose="00000500000000000000" pitchFamily="50" charset="0"/>
                </a:rPr>
                <a:t>Dec.</a:t>
              </a:r>
            </a:p>
          </p:txBody>
        </p:sp>
      </p:grpSp>
      <p:grpSp>
        <p:nvGrpSpPr>
          <p:cNvPr id="253" name="Group 17480"/>
          <p:cNvGrpSpPr/>
          <p:nvPr/>
        </p:nvGrpSpPr>
        <p:grpSpPr>
          <a:xfrm>
            <a:off x="7802214" y="1454462"/>
            <a:ext cx="432348" cy="458790"/>
            <a:chOff x="5771203" y="755453"/>
            <a:chExt cx="341308" cy="290320"/>
          </a:xfrm>
        </p:grpSpPr>
        <p:sp>
          <p:nvSpPr>
            <p:cNvPr id="254" name="TextBox 86"/>
            <p:cNvSpPr txBox="1">
              <a:spLocks noChangeArrowheads="1"/>
            </p:cNvSpPr>
            <p:nvPr/>
          </p:nvSpPr>
          <p:spPr bwMode="auto">
            <a:xfrm>
              <a:off x="5774381" y="755453"/>
              <a:ext cx="338130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latin typeface="Montserrat" panose="00000500000000000000" pitchFamily="50" charset="0"/>
                </a:rPr>
                <a:t>#110</a:t>
              </a:r>
              <a:endParaRPr lang="en-GB" altLang="en-US" sz="265">
                <a:latin typeface="Montserrat" panose="00000500000000000000" pitchFamily="50" charset="0"/>
              </a:endParaRPr>
            </a:p>
          </p:txBody>
        </p:sp>
        <p:sp>
          <p:nvSpPr>
            <p:cNvPr id="255" name="TextBox 71"/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38130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dirty="0">
                  <a:latin typeface="Montserrat" panose="00000500000000000000" pitchFamily="50" charset="0"/>
                </a:rPr>
                <a:t>Dec.</a:t>
              </a:r>
            </a:p>
          </p:txBody>
        </p:sp>
      </p:grpSp>
      <p:sp>
        <p:nvSpPr>
          <p:cNvPr id="256" name="Rectangle 12"/>
          <p:cNvSpPr>
            <a:spLocks noChangeArrowheads="1"/>
          </p:cNvSpPr>
          <p:nvPr/>
        </p:nvSpPr>
        <p:spPr bwMode="auto">
          <a:xfrm>
            <a:off x="3617158" y="5376405"/>
            <a:ext cx="110199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400" dirty="0">
                <a:solidFill>
                  <a:srgbClr val="C00000"/>
                </a:solidFill>
                <a:latin typeface="Montserrat" panose="00000500000000000000" pitchFamily="50" charset="0"/>
              </a:rPr>
              <a:t>Now</a:t>
            </a:r>
          </a:p>
        </p:txBody>
      </p:sp>
      <p:sp>
        <p:nvSpPr>
          <p:cNvPr id="257" name="TextBox 67"/>
          <p:cNvSpPr txBox="1">
            <a:spLocks noChangeArrowheads="1"/>
          </p:cNvSpPr>
          <p:nvPr/>
        </p:nvSpPr>
        <p:spPr bwMode="auto">
          <a:xfrm>
            <a:off x="1569515" y="1293571"/>
            <a:ext cx="42832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800" dirty="0">
                <a:latin typeface="Montserrat" panose="00000500000000000000" pitchFamily="50" charset="0"/>
              </a:rPr>
              <a:t>TSGs</a:t>
            </a:r>
          </a:p>
        </p:txBody>
      </p:sp>
      <p:sp>
        <p:nvSpPr>
          <p:cNvPr id="258" name="TextBox 1"/>
          <p:cNvSpPr txBox="1">
            <a:spLocks noChangeArrowheads="1"/>
          </p:cNvSpPr>
          <p:nvPr/>
        </p:nvSpPr>
        <p:spPr bwMode="auto">
          <a:xfrm>
            <a:off x="5096516" y="5480636"/>
            <a:ext cx="1367571" cy="21544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800" b="1" dirty="0">
                <a:latin typeface="Montserrat" panose="00000500000000000000" pitchFamily="50" charset="0"/>
              </a:rPr>
              <a:t>Workshop 6G TSGs</a:t>
            </a:r>
            <a:endParaRPr lang="en-GB" altLang="en-US" sz="800" dirty="0">
              <a:latin typeface="Montserrat" panose="00000500000000000000" pitchFamily="50" charset="0"/>
            </a:endParaRPr>
          </a:p>
        </p:txBody>
      </p:sp>
      <p:sp>
        <p:nvSpPr>
          <p:cNvPr id="259" name="Chevron 60"/>
          <p:cNvSpPr/>
          <p:nvPr/>
        </p:nvSpPr>
        <p:spPr bwMode="auto">
          <a:xfrm>
            <a:off x="7260852" y="6036972"/>
            <a:ext cx="1578337" cy="31272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-1" fmla="*/ 0 w 1578187"/>
              <a:gd name="connsiteY0-2" fmla="*/ 0 h 222250"/>
              <a:gd name="connsiteX1-3" fmla="*/ 1467062 w 1578187"/>
              <a:gd name="connsiteY1-4" fmla="*/ 0 h 222250"/>
              <a:gd name="connsiteX2-5" fmla="*/ 1578187 w 1578187"/>
              <a:gd name="connsiteY2-6" fmla="*/ 111125 h 222250"/>
              <a:gd name="connsiteX3-7" fmla="*/ 1467062 w 1578187"/>
              <a:gd name="connsiteY3-8" fmla="*/ 222250 h 222250"/>
              <a:gd name="connsiteX4-9" fmla="*/ 0 w 1578187"/>
              <a:gd name="connsiteY4-10" fmla="*/ 222250 h 222250"/>
              <a:gd name="connsiteX5-11" fmla="*/ 26818 w 1578187"/>
              <a:gd name="connsiteY5-12" fmla="*/ 98155 h 222250"/>
              <a:gd name="connsiteX6-13" fmla="*/ 0 w 1578187"/>
              <a:gd name="connsiteY6-14" fmla="*/ 0 h 222250"/>
              <a:gd name="connsiteX0-15" fmla="*/ 0 w 1506850"/>
              <a:gd name="connsiteY0-16" fmla="*/ 0 h 222250"/>
              <a:gd name="connsiteX1-17" fmla="*/ 1467062 w 1506850"/>
              <a:gd name="connsiteY1-18" fmla="*/ 0 h 222250"/>
              <a:gd name="connsiteX2-19" fmla="*/ 1506850 w 1506850"/>
              <a:gd name="connsiteY2-20" fmla="*/ 111125 h 222250"/>
              <a:gd name="connsiteX3-21" fmla="*/ 1467062 w 1506850"/>
              <a:gd name="connsiteY3-22" fmla="*/ 222250 h 222250"/>
              <a:gd name="connsiteX4-23" fmla="*/ 0 w 1506850"/>
              <a:gd name="connsiteY4-24" fmla="*/ 222250 h 222250"/>
              <a:gd name="connsiteX5-25" fmla="*/ 26818 w 1506850"/>
              <a:gd name="connsiteY5-26" fmla="*/ 98155 h 222250"/>
              <a:gd name="connsiteX6-27" fmla="*/ 0 w 1506850"/>
              <a:gd name="connsiteY6-28" fmla="*/ 0 h 222250"/>
              <a:gd name="connsiteX0-29" fmla="*/ 0 w 1625034"/>
              <a:gd name="connsiteY0-30" fmla="*/ 0 h 222250"/>
              <a:gd name="connsiteX1-31" fmla="*/ 1467062 w 1625034"/>
              <a:gd name="connsiteY1-32" fmla="*/ 0 h 222250"/>
              <a:gd name="connsiteX2-33" fmla="*/ 1625034 w 1625034"/>
              <a:gd name="connsiteY2-34" fmla="*/ 104677 h 222250"/>
              <a:gd name="connsiteX3-35" fmla="*/ 1467062 w 1625034"/>
              <a:gd name="connsiteY3-36" fmla="*/ 222250 h 222250"/>
              <a:gd name="connsiteX4-37" fmla="*/ 0 w 1625034"/>
              <a:gd name="connsiteY4-38" fmla="*/ 222250 h 222250"/>
              <a:gd name="connsiteX5-39" fmla="*/ 26818 w 1625034"/>
              <a:gd name="connsiteY5-40" fmla="*/ 98155 h 222250"/>
              <a:gd name="connsiteX6-41" fmla="*/ 0 w 1625034"/>
              <a:gd name="connsiteY6-42" fmla="*/ 0 h 2222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5" dirty="0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Stage 3 6G SID </a:t>
            </a:r>
            <a:r>
              <a:rPr lang="fr-FR" sz="1065" dirty="0" err="1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def</a:t>
            </a:r>
            <a:r>
              <a:rPr lang="fr-FR" sz="1065" dirty="0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.</a:t>
            </a:r>
          </a:p>
        </p:txBody>
      </p:sp>
      <p:grpSp>
        <p:nvGrpSpPr>
          <p:cNvPr id="260" name="Group 31"/>
          <p:cNvGrpSpPr/>
          <p:nvPr/>
        </p:nvGrpSpPr>
        <p:grpSpPr>
          <a:xfrm>
            <a:off x="10113122" y="1438407"/>
            <a:ext cx="433346" cy="458790"/>
            <a:chOff x="7371247" y="745293"/>
            <a:chExt cx="342096" cy="290320"/>
          </a:xfrm>
        </p:grpSpPr>
        <p:sp>
          <p:nvSpPr>
            <p:cNvPr id="261" name="TextBox 86"/>
            <p:cNvSpPr txBox="1">
              <a:spLocks noChangeArrowheads="1"/>
            </p:cNvSpPr>
            <p:nvPr/>
          </p:nvSpPr>
          <p:spPr bwMode="auto">
            <a:xfrm>
              <a:off x="7371247" y="745293"/>
              <a:ext cx="338130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 dirty="0">
                  <a:latin typeface="Montserrat" panose="00000500000000000000" pitchFamily="50" charset="0"/>
                </a:rPr>
                <a:t>#113</a:t>
              </a:r>
              <a:endParaRPr lang="en-GB" altLang="en-US" sz="265" dirty="0">
                <a:latin typeface="Montserrat" panose="00000500000000000000" pitchFamily="50" charset="0"/>
              </a:endParaRPr>
            </a:p>
          </p:txBody>
        </p:sp>
        <p:sp>
          <p:nvSpPr>
            <p:cNvPr id="262" name="TextBox 66"/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38130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dirty="0">
                  <a:latin typeface="Montserrat" panose="00000500000000000000" pitchFamily="50" charset="0"/>
                </a:rPr>
                <a:t>Sep.</a:t>
              </a:r>
            </a:p>
          </p:txBody>
        </p:sp>
      </p:grpSp>
      <p:grpSp>
        <p:nvGrpSpPr>
          <p:cNvPr id="263" name="Group 35"/>
          <p:cNvGrpSpPr/>
          <p:nvPr/>
        </p:nvGrpSpPr>
        <p:grpSpPr>
          <a:xfrm>
            <a:off x="10853168" y="1438407"/>
            <a:ext cx="449508" cy="458790"/>
            <a:chOff x="8016563" y="745293"/>
            <a:chExt cx="354854" cy="290320"/>
          </a:xfrm>
        </p:grpSpPr>
        <p:sp>
          <p:nvSpPr>
            <p:cNvPr id="264" name="TextBox 86"/>
            <p:cNvSpPr txBox="1">
              <a:spLocks noChangeArrowheads="1"/>
            </p:cNvSpPr>
            <p:nvPr/>
          </p:nvSpPr>
          <p:spPr bwMode="auto">
            <a:xfrm>
              <a:off x="8033288" y="745293"/>
              <a:ext cx="338129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 dirty="0">
                  <a:latin typeface="Montserrat" panose="00000500000000000000" pitchFamily="50" charset="0"/>
                </a:rPr>
                <a:t>#114</a:t>
              </a:r>
              <a:endParaRPr lang="en-GB" altLang="en-US" sz="265" dirty="0">
                <a:latin typeface="Montserrat" panose="00000500000000000000" pitchFamily="50" charset="0"/>
              </a:endParaRPr>
            </a:p>
          </p:txBody>
        </p:sp>
        <p:sp>
          <p:nvSpPr>
            <p:cNvPr id="265" name="TextBox 71"/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38129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dirty="0">
                  <a:latin typeface="Montserrat" panose="00000500000000000000" pitchFamily="50" charset="0"/>
                </a:rPr>
                <a:t>Dec.</a:t>
              </a:r>
            </a:p>
          </p:txBody>
        </p:sp>
      </p:grpSp>
      <p:sp>
        <p:nvSpPr>
          <p:cNvPr id="266" name="TextBox 86"/>
          <p:cNvSpPr txBox="1">
            <a:spLocks noChangeArrowheads="1"/>
          </p:cNvSpPr>
          <p:nvPr/>
        </p:nvSpPr>
        <p:spPr bwMode="auto">
          <a:xfrm>
            <a:off x="11615641" y="1459815"/>
            <a:ext cx="42832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Montserrat" panose="00000500000000000000" pitchFamily="50" charset="0"/>
              </a:rPr>
              <a:t>#115</a:t>
            </a:r>
            <a:endParaRPr lang="en-GB" altLang="en-US" sz="265" dirty="0">
              <a:latin typeface="Montserrat" panose="00000500000000000000" pitchFamily="50" charset="0"/>
            </a:endParaRPr>
          </a:p>
        </p:txBody>
      </p:sp>
      <p:sp>
        <p:nvSpPr>
          <p:cNvPr id="267" name="TextBox 60"/>
          <p:cNvSpPr txBox="1">
            <a:spLocks noChangeArrowheads="1"/>
          </p:cNvSpPr>
          <p:nvPr/>
        </p:nvSpPr>
        <p:spPr bwMode="auto">
          <a:xfrm>
            <a:off x="11644795" y="1703163"/>
            <a:ext cx="42832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800" dirty="0">
                <a:latin typeface="Montserrat" panose="00000500000000000000" pitchFamily="50" charset="0"/>
              </a:rPr>
              <a:t>Mar.</a:t>
            </a:r>
          </a:p>
        </p:txBody>
      </p:sp>
      <p:sp>
        <p:nvSpPr>
          <p:cNvPr id="268" name="TextBox 60"/>
          <p:cNvSpPr txBox="1">
            <a:spLocks noChangeArrowheads="1"/>
          </p:cNvSpPr>
          <p:nvPr/>
        </p:nvSpPr>
        <p:spPr bwMode="auto">
          <a:xfrm>
            <a:off x="12392372" y="1676401"/>
            <a:ext cx="36740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800" dirty="0">
                <a:latin typeface="Montserrat" panose="00000500000000000000" pitchFamily="50" charset="0"/>
              </a:rPr>
              <a:t>Jun</a:t>
            </a:r>
          </a:p>
        </p:txBody>
      </p:sp>
      <p:sp>
        <p:nvSpPr>
          <p:cNvPr id="269" name="Star: 5 Points 25"/>
          <p:cNvSpPr/>
          <p:nvPr/>
        </p:nvSpPr>
        <p:spPr bwMode="auto">
          <a:xfrm>
            <a:off x="2853316" y="4318337"/>
            <a:ext cx="429803" cy="37908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sz="1865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70" name="TextBox 1"/>
          <p:cNvSpPr txBox="1">
            <a:spLocks noChangeArrowheads="1"/>
          </p:cNvSpPr>
          <p:nvPr/>
        </p:nvSpPr>
        <p:spPr bwMode="auto">
          <a:xfrm>
            <a:off x="2441582" y="4648779"/>
            <a:ext cx="1455523" cy="33855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800" b="1" dirty="0">
                <a:latin typeface="Montserrat" panose="00000500000000000000" pitchFamily="50" charset="0"/>
              </a:rPr>
              <a:t>Workshop IMT-2030 use cases</a:t>
            </a:r>
            <a:endParaRPr lang="en-GB" altLang="en-US" sz="800" dirty="0">
              <a:latin typeface="Montserrat" panose="00000500000000000000" pitchFamily="50" charset="0"/>
            </a:endParaRPr>
          </a:p>
        </p:txBody>
      </p:sp>
      <p:sp>
        <p:nvSpPr>
          <p:cNvPr id="271" name="TextBox 86"/>
          <p:cNvSpPr txBox="1">
            <a:spLocks noChangeArrowheads="1"/>
          </p:cNvSpPr>
          <p:nvPr/>
        </p:nvSpPr>
        <p:spPr bwMode="auto">
          <a:xfrm>
            <a:off x="12349230" y="1454463"/>
            <a:ext cx="42832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Montserrat" panose="00000500000000000000" pitchFamily="50" charset="0"/>
              </a:rPr>
              <a:t>#116</a:t>
            </a:r>
            <a:endParaRPr lang="en-GB" altLang="en-US" sz="265" dirty="0">
              <a:latin typeface="Montserrat" panose="00000500000000000000" pitchFamily="50" charset="0"/>
            </a:endParaRPr>
          </a:p>
        </p:txBody>
      </p:sp>
      <p:sp>
        <p:nvSpPr>
          <p:cNvPr id="272" name="Chevron 60"/>
          <p:cNvSpPr/>
          <p:nvPr/>
        </p:nvSpPr>
        <p:spPr bwMode="auto">
          <a:xfrm>
            <a:off x="3995783" y="4318337"/>
            <a:ext cx="4817667" cy="35122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SA1 6G </a:t>
            </a:r>
            <a:r>
              <a:rPr lang="fr-FR" sz="1200" dirty="0" err="1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Study</a:t>
            </a:r>
            <a:r>
              <a:rPr lang="fr-FR" sz="1200" dirty="0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(</a:t>
            </a:r>
            <a:r>
              <a:rPr lang="fr-FR" sz="1200" dirty="0" err="1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ies</a:t>
            </a:r>
            <a:r>
              <a:rPr lang="fr-FR" sz="1200" dirty="0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73" name="Chevron 60"/>
          <p:cNvSpPr/>
          <p:nvPr/>
        </p:nvSpPr>
        <p:spPr bwMode="auto">
          <a:xfrm>
            <a:off x="3159226" y="4328867"/>
            <a:ext cx="1055341" cy="34653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-1" fmla="*/ 0 w 1578187"/>
              <a:gd name="connsiteY0-2" fmla="*/ 0 h 222250"/>
              <a:gd name="connsiteX1-3" fmla="*/ 1467062 w 1578187"/>
              <a:gd name="connsiteY1-4" fmla="*/ 0 h 222250"/>
              <a:gd name="connsiteX2-5" fmla="*/ 1578187 w 1578187"/>
              <a:gd name="connsiteY2-6" fmla="*/ 111125 h 222250"/>
              <a:gd name="connsiteX3-7" fmla="*/ 1467062 w 1578187"/>
              <a:gd name="connsiteY3-8" fmla="*/ 222250 h 222250"/>
              <a:gd name="connsiteX4-9" fmla="*/ 0 w 1578187"/>
              <a:gd name="connsiteY4-10" fmla="*/ 222250 h 222250"/>
              <a:gd name="connsiteX5-11" fmla="*/ 26818 w 1578187"/>
              <a:gd name="connsiteY5-12" fmla="*/ 98155 h 222250"/>
              <a:gd name="connsiteX6-13" fmla="*/ 0 w 1578187"/>
              <a:gd name="connsiteY6-14" fmla="*/ 0 h 222250"/>
              <a:gd name="connsiteX0-15" fmla="*/ 0 w 1506850"/>
              <a:gd name="connsiteY0-16" fmla="*/ 0 h 222250"/>
              <a:gd name="connsiteX1-17" fmla="*/ 1467062 w 1506850"/>
              <a:gd name="connsiteY1-18" fmla="*/ 0 h 222250"/>
              <a:gd name="connsiteX2-19" fmla="*/ 1506850 w 1506850"/>
              <a:gd name="connsiteY2-20" fmla="*/ 111125 h 222250"/>
              <a:gd name="connsiteX3-21" fmla="*/ 1467062 w 1506850"/>
              <a:gd name="connsiteY3-22" fmla="*/ 222250 h 222250"/>
              <a:gd name="connsiteX4-23" fmla="*/ 0 w 1506850"/>
              <a:gd name="connsiteY4-24" fmla="*/ 222250 h 222250"/>
              <a:gd name="connsiteX5-25" fmla="*/ 26818 w 1506850"/>
              <a:gd name="connsiteY5-26" fmla="*/ 98155 h 222250"/>
              <a:gd name="connsiteX6-27" fmla="*/ 0 w 1506850"/>
              <a:gd name="connsiteY6-28" fmla="*/ 0 h 222250"/>
              <a:gd name="connsiteX0-29" fmla="*/ 0 w 1592394"/>
              <a:gd name="connsiteY0-30" fmla="*/ 0 h 222250"/>
              <a:gd name="connsiteX1-31" fmla="*/ 1467062 w 1592394"/>
              <a:gd name="connsiteY1-32" fmla="*/ 0 h 222250"/>
              <a:gd name="connsiteX2-33" fmla="*/ 1592394 w 1592394"/>
              <a:gd name="connsiteY2-34" fmla="*/ 124393 h 222250"/>
              <a:gd name="connsiteX3-35" fmla="*/ 1467062 w 1592394"/>
              <a:gd name="connsiteY3-36" fmla="*/ 222250 h 222250"/>
              <a:gd name="connsiteX4-37" fmla="*/ 0 w 1592394"/>
              <a:gd name="connsiteY4-38" fmla="*/ 222250 h 222250"/>
              <a:gd name="connsiteX5-39" fmla="*/ 26818 w 1592394"/>
              <a:gd name="connsiteY5-40" fmla="*/ 98155 h 222250"/>
              <a:gd name="connsiteX6-41" fmla="*/ 0 w 1592394"/>
              <a:gd name="connsiteY6-42" fmla="*/ 0 h 222250"/>
              <a:gd name="connsiteX0-43" fmla="*/ 0 w 1770114"/>
              <a:gd name="connsiteY0-44" fmla="*/ 0 h 222250"/>
              <a:gd name="connsiteX1-45" fmla="*/ 1467062 w 1770114"/>
              <a:gd name="connsiteY1-46" fmla="*/ 0 h 222250"/>
              <a:gd name="connsiteX2-47" fmla="*/ 1770114 w 1770114"/>
              <a:gd name="connsiteY2-48" fmla="*/ 124393 h 222250"/>
              <a:gd name="connsiteX3-49" fmla="*/ 1467062 w 1770114"/>
              <a:gd name="connsiteY3-50" fmla="*/ 222250 h 222250"/>
              <a:gd name="connsiteX4-51" fmla="*/ 0 w 1770114"/>
              <a:gd name="connsiteY4-52" fmla="*/ 222250 h 222250"/>
              <a:gd name="connsiteX5-53" fmla="*/ 26818 w 1770114"/>
              <a:gd name="connsiteY5-54" fmla="*/ 98155 h 222250"/>
              <a:gd name="connsiteX6-55" fmla="*/ 0 w 1770114"/>
              <a:gd name="connsiteY6-56" fmla="*/ 0 h 2222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5" dirty="0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SA1 6G SID </a:t>
            </a:r>
            <a:r>
              <a:rPr lang="fr-FR" sz="1065" dirty="0" err="1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def</a:t>
            </a:r>
            <a:r>
              <a:rPr lang="fr-FR" sz="1065" dirty="0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74" name="Chevron 60"/>
          <p:cNvSpPr/>
          <p:nvPr/>
        </p:nvSpPr>
        <p:spPr bwMode="auto">
          <a:xfrm>
            <a:off x="6368147" y="5126648"/>
            <a:ext cx="5460740" cy="32948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SA2 6G </a:t>
            </a:r>
            <a:r>
              <a:rPr lang="fr-FR" sz="1200" dirty="0" err="1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Study</a:t>
            </a:r>
            <a:r>
              <a:rPr lang="fr-FR" sz="1200" dirty="0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(</a:t>
            </a:r>
            <a:r>
              <a:rPr lang="fr-FR" sz="1200" dirty="0" err="1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ies</a:t>
            </a:r>
            <a:r>
              <a:rPr lang="fr-FR" sz="1200" dirty="0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75" name="Chevron 60"/>
          <p:cNvSpPr/>
          <p:nvPr/>
        </p:nvSpPr>
        <p:spPr bwMode="auto">
          <a:xfrm>
            <a:off x="8753388" y="6022979"/>
            <a:ext cx="3432004" cy="35122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Stage 3 6G </a:t>
            </a:r>
            <a:r>
              <a:rPr lang="fr-FR" sz="1200" dirty="0" err="1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Study</a:t>
            </a:r>
            <a:r>
              <a:rPr lang="fr-FR" sz="1200" dirty="0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(</a:t>
            </a:r>
            <a:r>
              <a:rPr lang="fr-FR" sz="1200" dirty="0" err="1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ies</a:t>
            </a:r>
            <a:r>
              <a:rPr lang="fr-FR" sz="1200" dirty="0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76" name="Title 1"/>
          <p:cNvSpPr txBox="1"/>
          <p:nvPr/>
        </p:nvSpPr>
        <p:spPr bwMode="auto">
          <a:xfrm>
            <a:off x="10112885" y="3958272"/>
            <a:ext cx="3154304" cy="61424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62543" tIns="81271" rIns="162543" bIns="81271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335" b="1" kern="0" dirty="0">
                <a:ea typeface="MS PGothic" panose="020B0600070205080204" pitchFamily="34" charset="-128"/>
                <a:cs typeface="MS PGothic" panose="020B0600070205080204" pitchFamily="34" charset="-128"/>
              </a:rPr>
              <a:t>Rel-20 – FS_6G part</a:t>
            </a:r>
            <a:endParaRPr lang="en-US" sz="1335" b="1" kern="0" dirty="0">
              <a:ea typeface="MS PGothic" panose="020B0600070205080204" pitchFamily="34" charset="-128"/>
              <a:cs typeface="MS PGothic" panose="020B0600070205080204" pitchFamily="34" charset="-128"/>
            </a:endParaRPr>
          </a:p>
        </p:txBody>
      </p:sp>
      <p:cxnSp>
        <p:nvCxnSpPr>
          <p:cNvPr id="277" name="Straight Connector 9257"/>
          <p:cNvCxnSpPr/>
          <p:nvPr/>
        </p:nvCxnSpPr>
        <p:spPr bwMode="auto">
          <a:xfrm>
            <a:off x="4968401" y="1222993"/>
            <a:ext cx="2957009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78" name="TextBox 9258"/>
          <p:cNvSpPr txBox="1"/>
          <p:nvPr/>
        </p:nvSpPr>
        <p:spPr>
          <a:xfrm>
            <a:off x="6105385" y="1029825"/>
            <a:ext cx="761747" cy="37965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865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279" name="Straight Connector 9259"/>
          <p:cNvCxnSpPr/>
          <p:nvPr/>
        </p:nvCxnSpPr>
        <p:spPr bwMode="auto">
          <a:xfrm>
            <a:off x="8010009" y="1228355"/>
            <a:ext cx="2957009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80" name="TextBox 9260"/>
          <p:cNvSpPr txBox="1"/>
          <p:nvPr/>
        </p:nvSpPr>
        <p:spPr>
          <a:xfrm>
            <a:off x="9146993" y="1035184"/>
            <a:ext cx="761747" cy="37965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865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281" name="Straight Connector 9261"/>
          <p:cNvCxnSpPr/>
          <p:nvPr/>
        </p:nvCxnSpPr>
        <p:spPr bwMode="auto">
          <a:xfrm>
            <a:off x="11043036" y="1212305"/>
            <a:ext cx="188881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82" name="TextBox 9262"/>
          <p:cNvSpPr txBox="1"/>
          <p:nvPr/>
        </p:nvSpPr>
        <p:spPr>
          <a:xfrm>
            <a:off x="11759601" y="1040544"/>
            <a:ext cx="761747" cy="37965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865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283" name="Thought Bubble: Cloud 9264"/>
          <p:cNvSpPr/>
          <p:nvPr/>
        </p:nvSpPr>
        <p:spPr bwMode="auto">
          <a:xfrm>
            <a:off x="5467783" y="5863774"/>
            <a:ext cx="1517404" cy="693664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2560" tIns="81280" rIns="162560" bIns="81280" numCol="1" rtlCol="0" anchor="t" anchorCtr="0" compatLnSpc="1"/>
          <a:lstStyle/>
          <a:p>
            <a:pPr algn="ctr">
              <a:defRPr/>
            </a:pPr>
            <a:endParaRPr lang="fr-FR" sz="1065" dirty="0">
              <a:latin typeface="Montserrat" panose="00000500000000000000" pitchFamily="50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84" name="Chevron 60"/>
          <p:cNvSpPr/>
          <p:nvPr/>
        </p:nvSpPr>
        <p:spPr bwMode="auto">
          <a:xfrm>
            <a:off x="5746923" y="5107522"/>
            <a:ext cx="792824" cy="44516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-1" fmla="*/ 0 w 1578187"/>
              <a:gd name="connsiteY0-2" fmla="*/ 0 h 222250"/>
              <a:gd name="connsiteX1-3" fmla="*/ 1467062 w 1578187"/>
              <a:gd name="connsiteY1-4" fmla="*/ 0 h 222250"/>
              <a:gd name="connsiteX2-5" fmla="*/ 1578187 w 1578187"/>
              <a:gd name="connsiteY2-6" fmla="*/ 111125 h 222250"/>
              <a:gd name="connsiteX3-7" fmla="*/ 1467062 w 1578187"/>
              <a:gd name="connsiteY3-8" fmla="*/ 222250 h 222250"/>
              <a:gd name="connsiteX4-9" fmla="*/ 0 w 1578187"/>
              <a:gd name="connsiteY4-10" fmla="*/ 222250 h 222250"/>
              <a:gd name="connsiteX5-11" fmla="*/ 26818 w 1578187"/>
              <a:gd name="connsiteY5-12" fmla="*/ 98155 h 222250"/>
              <a:gd name="connsiteX6-13" fmla="*/ 0 w 1578187"/>
              <a:gd name="connsiteY6-14" fmla="*/ 0 h 222250"/>
              <a:gd name="connsiteX0-15" fmla="*/ 0 w 1506850"/>
              <a:gd name="connsiteY0-16" fmla="*/ 0 h 222250"/>
              <a:gd name="connsiteX1-17" fmla="*/ 1467062 w 1506850"/>
              <a:gd name="connsiteY1-18" fmla="*/ 0 h 222250"/>
              <a:gd name="connsiteX2-19" fmla="*/ 1506850 w 1506850"/>
              <a:gd name="connsiteY2-20" fmla="*/ 111125 h 222250"/>
              <a:gd name="connsiteX3-21" fmla="*/ 1467062 w 1506850"/>
              <a:gd name="connsiteY3-22" fmla="*/ 222250 h 222250"/>
              <a:gd name="connsiteX4-23" fmla="*/ 0 w 1506850"/>
              <a:gd name="connsiteY4-24" fmla="*/ 222250 h 222250"/>
              <a:gd name="connsiteX5-25" fmla="*/ 26818 w 1506850"/>
              <a:gd name="connsiteY5-26" fmla="*/ 98155 h 222250"/>
              <a:gd name="connsiteX6-27" fmla="*/ 0 w 1506850"/>
              <a:gd name="connsiteY6-28" fmla="*/ 0 h 222250"/>
              <a:gd name="connsiteX0-29" fmla="*/ 0 w 1609167"/>
              <a:gd name="connsiteY0-30" fmla="*/ 0 h 222250"/>
              <a:gd name="connsiteX1-31" fmla="*/ 1467062 w 1609167"/>
              <a:gd name="connsiteY1-32" fmla="*/ 0 h 222250"/>
              <a:gd name="connsiteX2-33" fmla="*/ 1609167 w 1609167"/>
              <a:gd name="connsiteY2-34" fmla="*/ 118533 h 222250"/>
              <a:gd name="connsiteX3-35" fmla="*/ 1467062 w 1609167"/>
              <a:gd name="connsiteY3-36" fmla="*/ 222250 h 222250"/>
              <a:gd name="connsiteX4-37" fmla="*/ 0 w 1609167"/>
              <a:gd name="connsiteY4-38" fmla="*/ 222250 h 222250"/>
              <a:gd name="connsiteX5-39" fmla="*/ 26818 w 1609167"/>
              <a:gd name="connsiteY5-40" fmla="*/ 98155 h 222250"/>
              <a:gd name="connsiteX6-41" fmla="*/ 0 w 1609167"/>
              <a:gd name="connsiteY6-42" fmla="*/ 0 h 2222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SA2 6G SID def.</a:t>
            </a:r>
          </a:p>
        </p:txBody>
      </p:sp>
      <p:sp>
        <p:nvSpPr>
          <p:cNvPr id="285" name="TextBox 9275"/>
          <p:cNvSpPr txBox="1"/>
          <p:nvPr/>
        </p:nvSpPr>
        <p:spPr>
          <a:xfrm>
            <a:off x="5450621" y="5880182"/>
            <a:ext cx="151866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SA3/4/5/6 SID </a:t>
            </a:r>
            <a:r>
              <a:rPr lang="fr-FR" sz="1200" dirty="0" err="1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def</a:t>
            </a:r>
            <a:r>
              <a:rPr lang="fr-FR" sz="1200" dirty="0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. and </a:t>
            </a:r>
            <a:r>
              <a:rPr lang="fr-FR" sz="1200" dirty="0" err="1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compl</a:t>
            </a:r>
            <a:r>
              <a:rPr lang="fr-FR" sz="1200" dirty="0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. TBD</a:t>
            </a:r>
          </a:p>
        </p:txBody>
      </p:sp>
      <p:sp>
        <p:nvSpPr>
          <p:cNvPr id="286" name="Thought Bubble: Cloud 9"/>
          <p:cNvSpPr/>
          <p:nvPr/>
        </p:nvSpPr>
        <p:spPr bwMode="auto">
          <a:xfrm>
            <a:off x="11591706" y="6015645"/>
            <a:ext cx="1144175" cy="396044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2560" tIns="81280" rIns="162560" bIns="81280" numCol="1" rtlCol="0" anchor="t" anchorCtr="0" compatLnSpc="1"/>
          <a:lstStyle/>
          <a:p>
            <a:pPr algn="ctr">
              <a:defRPr/>
            </a:pPr>
            <a:endParaRPr lang="fr-FR" sz="1065" dirty="0">
              <a:latin typeface="Montserrat" panose="00000500000000000000" pitchFamily="50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87" name="TextBox 23"/>
          <p:cNvSpPr txBox="1"/>
          <p:nvPr/>
        </p:nvSpPr>
        <p:spPr>
          <a:xfrm>
            <a:off x="11480361" y="6056980"/>
            <a:ext cx="1342769" cy="256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065" dirty="0">
                <a:solidFill>
                  <a:schemeClr val="dk1"/>
                </a:solidFill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TBD</a:t>
            </a:r>
          </a:p>
        </p:txBody>
      </p:sp>
      <p:cxnSp>
        <p:nvCxnSpPr>
          <p:cNvPr id="288" name="Straight Connector 114"/>
          <p:cNvCxnSpPr>
            <a:cxnSpLocks noChangeShapeType="1"/>
          </p:cNvCxnSpPr>
          <p:nvPr/>
        </p:nvCxnSpPr>
        <p:spPr bwMode="auto">
          <a:xfrm>
            <a:off x="1886697" y="1988606"/>
            <a:ext cx="0" cy="4712723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</a:ln>
        </p:spPr>
      </p:cxnSp>
      <p:cxnSp>
        <p:nvCxnSpPr>
          <p:cNvPr id="289" name="Straight Connector 114"/>
          <p:cNvCxnSpPr>
            <a:cxnSpLocks noChangeShapeType="1"/>
          </p:cNvCxnSpPr>
          <p:nvPr/>
        </p:nvCxnSpPr>
        <p:spPr bwMode="auto">
          <a:xfrm>
            <a:off x="2664999" y="1988606"/>
            <a:ext cx="0" cy="475366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</a:ln>
        </p:spPr>
      </p:cxnSp>
      <p:cxnSp>
        <p:nvCxnSpPr>
          <p:cNvPr id="290" name="Straight Connector 114"/>
          <p:cNvCxnSpPr>
            <a:cxnSpLocks noChangeShapeType="1"/>
          </p:cNvCxnSpPr>
          <p:nvPr/>
        </p:nvCxnSpPr>
        <p:spPr bwMode="auto">
          <a:xfrm>
            <a:off x="4205961" y="1988606"/>
            <a:ext cx="0" cy="475366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</a:ln>
        </p:spPr>
      </p:cxnSp>
      <p:cxnSp>
        <p:nvCxnSpPr>
          <p:cNvPr id="291" name="Straight Connector 114"/>
          <p:cNvCxnSpPr>
            <a:cxnSpLocks noChangeShapeType="1"/>
          </p:cNvCxnSpPr>
          <p:nvPr/>
        </p:nvCxnSpPr>
        <p:spPr bwMode="auto">
          <a:xfrm>
            <a:off x="6486725" y="1988606"/>
            <a:ext cx="0" cy="475366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</a:ln>
        </p:spPr>
      </p:cxnSp>
      <p:cxnSp>
        <p:nvCxnSpPr>
          <p:cNvPr id="292" name="Straight Connector 114"/>
          <p:cNvCxnSpPr>
            <a:cxnSpLocks noChangeShapeType="1"/>
          </p:cNvCxnSpPr>
          <p:nvPr/>
        </p:nvCxnSpPr>
        <p:spPr bwMode="auto">
          <a:xfrm>
            <a:off x="7253397" y="1988606"/>
            <a:ext cx="0" cy="475366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</a:ln>
        </p:spPr>
      </p:cxnSp>
      <p:cxnSp>
        <p:nvCxnSpPr>
          <p:cNvPr id="293" name="Straight Connector 114"/>
          <p:cNvCxnSpPr>
            <a:cxnSpLocks noChangeShapeType="1"/>
          </p:cNvCxnSpPr>
          <p:nvPr/>
        </p:nvCxnSpPr>
        <p:spPr bwMode="auto">
          <a:xfrm>
            <a:off x="8786739" y="1988606"/>
            <a:ext cx="0" cy="475366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</a:ln>
        </p:spPr>
      </p:cxnSp>
      <p:cxnSp>
        <p:nvCxnSpPr>
          <p:cNvPr id="294" name="Straight Connector 114"/>
          <p:cNvCxnSpPr>
            <a:cxnSpLocks noChangeShapeType="1"/>
          </p:cNvCxnSpPr>
          <p:nvPr/>
        </p:nvCxnSpPr>
        <p:spPr bwMode="auto">
          <a:xfrm>
            <a:off x="9553411" y="1988606"/>
            <a:ext cx="0" cy="475366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</a:ln>
        </p:spPr>
      </p:cxnSp>
      <p:cxnSp>
        <p:nvCxnSpPr>
          <p:cNvPr id="295" name="Straight Connector 114"/>
          <p:cNvCxnSpPr>
            <a:cxnSpLocks noChangeShapeType="1"/>
          </p:cNvCxnSpPr>
          <p:nvPr/>
        </p:nvCxnSpPr>
        <p:spPr bwMode="auto">
          <a:xfrm>
            <a:off x="10320082" y="1988606"/>
            <a:ext cx="0" cy="475366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</a:ln>
        </p:spPr>
      </p:cxnSp>
      <p:cxnSp>
        <p:nvCxnSpPr>
          <p:cNvPr id="296" name="Straight Connector 114"/>
          <p:cNvCxnSpPr>
            <a:cxnSpLocks noChangeShapeType="1"/>
          </p:cNvCxnSpPr>
          <p:nvPr/>
        </p:nvCxnSpPr>
        <p:spPr bwMode="auto">
          <a:xfrm>
            <a:off x="11853425" y="1988606"/>
            <a:ext cx="0" cy="475366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</a:ln>
        </p:spPr>
      </p:cxnSp>
      <p:cxnSp>
        <p:nvCxnSpPr>
          <p:cNvPr id="297" name="Straight Connector 114"/>
          <p:cNvCxnSpPr>
            <a:cxnSpLocks noChangeShapeType="1"/>
          </p:cNvCxnSpPr>
          <p:nvPr/>
        </p:nvCxnSpPr>
        <p:spPr bwMode="auto">
          <a:xfrm>
            <a:off x="12620103" y="1988606"/>
            <a:ext cx="0" cy="475366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</a:ln>
        </p:spPr>
      </p:cxnSp>
      <p:cxnSp>
        <p:nvCxnSpPr>
          <p:cNvPr id="298" name="Straight Connector 114"/>
          <p:cNvCxnSpPr>
            <a:cxnSpLocks noChangeShapeType="1"/>
          </p:cNvCxnSpPr>
          <p:nvPr/>
        </p:nvCxnSpPr>
        <p:spPr bwMode="auto">
          <a:xfrm>
            <a:off x="8020069" y="1988606"/>
            <a:ext cx="0" cy="4712723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</a:ln>
        </p:spPr>
      </p:cxnSp>
      <p:cxnSp>
        <p:nvCxnSpPr>
          <p:cNvPr id="299" name="Straight Connector 114"/>
          <p:cNvCxnSpPr>
            <a:cxnSpLocks noChangeShapeType="1"/>
          </p:cNvCxnSpPr>
          <p:nvPr/>
        </p:nvCxnSpPr>
        <p:spPr bwMode="auto">
          <a:xfrm>
            <a:off x="11086754" y="1988606"/>
            <a:ext cx="0" cy="4712723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</a:ln>
        </p:spPr>
      </p:cxnSp>
      <p:cxnSp>
        <p:nvCxnSpPr>
          <p:cNvPr id="301" name="Straight Connector 114"/>
          <p:cNvCxnSpPr>
            <a:cxnSpLocks noChangeShapeType="1"/>
          </p:cNvCxnSpPr>
          <p:nvPr/>
        </p:nvCxnSpPr>
        <p:spPr bwMode="auto">
          <a:xfrm>
            <a:off x="3358741" y="1828917"/>
            <a:ext cx="0" cy="475366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</a:ln>
        </p:spPr>
      </p:cxnSp>
      <p:cxnSp>
        <p:nvCxnSpPr>
          <p:cNvPr id="302" name="Straight Connector 114"/>
          <p:cNvCxnSpPr>
            <a:cxnSpLocks noChangeShapeType="1"/>
          </p:cNvCxnSpPr>
          <p:nvPr/>
        </p:nvCxnSpPr>
        <p:spPr bwMode="auto">
          <a:xfrm>
            <a:off x="5675523" y="1988605"/>
            <a:ext cx="0" cy="475366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</a:ln>
        </p:spPr>
      </p:cxnSp>
      <p:sp>
        <p:nvSpPr>
          <p:cNvPr id="303" name="Chevron 60"/>
          <p:cNvSpPr/>
          <p:nvPr/>
        </p:nvSpPr>
        <p:spPr bwMode="auto">
          <a:xfrm>
            <a:off x="1691309" y="2100884"/>
            <a:ext cx="4817667" cy="35122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5GA SA1 Completion</a:t>
            </a:r>
          </a:p>
        </p:txBody>
      </p:sp>
      <p:sp>
        <p:nvSpPr>
          <p:cNvPr id="304" name="Chevron 60"/>
          <p:cNvSpPr/>
          <p:nvPr/>
        </p:nvSpPr>
        <p:spPr bwMode="auto">
          <a:xfrm>
            <a:off x="5551494" y="2649440"/>
            <a:ext cx="4817667" cy="35122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5GA Stage 2 Completion</a:t>
            </a:r>
          </a:p>
        </p:txBody>
      </p:sp>
      <p:sp>
        <p:nvSpPr>
          <p:cNvPr id="305" name="Chevron 60"/>
          <p:cNvSpPr/>
          <p:nvPr/>
        </p:nvSpPr>
        <p:spPr bwMode="auto">
          <a:xfrm>
            <a:off x="8396883" y="3335451"/>
            <a:ext cx="3432004" cy="35122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5GA Stage 3 Completion</a:t>
            </a:r>
          </a:p>
        </p:txBody>
      </p:sp>
      <p:sp>
        <p:nvSpPr>
          <p:cNvPr id="306" name="Title 1"/>
          <p:cNvSpPr txBox="1"/>
          <p:nvPr/>
        </p:nvSpPr>
        <p:spPr bwMode="auto">
          <a:xfrm>
            <a:off x="10182449" y="1980205"/>
            <a:ext cx="3154304" cy="61772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62543" tIns="81271" rIns="162543" bIns="81271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335" b="1" kern="0" dirty="0">
                <a:ea typeface="MS PGothic" panose="020B0600070205080204" pitchFamily="34" charset="-128"/>
                <a:cs typeface="MS PGothic" panose="020B0600070205080204" pitchFamily="34" charset="-128"/>
              </a:rPr>
              <a:t>Rel-20 – 5</a:t>
            </a:r>
            <a:r>
              <a:rPr lang="en-US" altLang="zh-CN" sz="1335" b="1" kern="0" dirty="0">
                <a:ea typeface="MS PGothic" panose="020B0600070205080204" pitchFamily="34" charset="-128"/>
                <a:cs typeface="MS PGothic" panose="020B0600070205080204" pitchFamily="34" charset="-128"/>
              </a:rPr>
              <a:t>GA</a:t>
            </a:r>
            <a:r>
              <a:rPr lang="en-GB" sz="1335" b="1" kern="0" dirty="0">
                <a:ea typeface="MS PGothic" panose="020B0600070205080204" pitchFamily="34" charset="-128"/>
                <a:cs typeface="MS PGothic" panose="020B0600070205080204" pitchFamily="34" charset="-128"/>
              </a:rPr>
              <a:t> part</a:t>
            </a:r>
            <a:endParaRPr lang="en-US" sz="1335" b="1" kern="0" dirty="0">
              <a:ea typeface="MS PGothic" panose="020B0600070205080204" pitchFamily="34" charset="-128"/>
              <a:cs typeface="MS PGothic" panose="020B0600070205080204" pitchFamily="34" charset="-128"/>
            </a:endParaRPr>
          </a:p>
        </p:txBody>
      </p:sp>
      <p:cxnSp>
        <p:nvCxnSpPr>
          <p:cNvPr id="307" name="Straight Connector 114"/>
          <p:cNvCxnSpPr>
            <a:cxnSpLocks noChangeShapeType="1"/>
          </p:cNvCxnSpPr>
          <p:nvPr/>
        </p:nvCxnSpPr>
        <p:spPr bwMode="auto">
          <a:xfrm flipH="1">
            <a:off x="1183907" y="3861561"/>
            <a:ext cx="12724599" cy="6991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</a:ln>
        </p:spPr>
      </p:cxnSp>
      <p:sp>
        <p:nvSpPr>
          <p:cNvPr id="308" name="Star: 5 Points 26"/>
          <p:cNvSpPr/>
          <p:nvPr/>
        </p:nvSpPr>
        <p:spPr bwMode="auto">
          <a:xfrm>
            <a:off x="5493339" y="5076597"/>
            <a:ext cx="429803" cy="43965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sz="1865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45">
          <a:spcAft>
            <a:spcPts val="600"/>
          </a:spcAft>
          <a:tabLst>
            <a:tab pos="35941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b85689de342f917fa1496256cffb8df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f90c17ef47a347154e719feafb81c330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C1CAB7F-CE2F-452A-A740-76C04B15B7C0}">
  <ds:schemaRefs/>
</ds:datastoreItem>
</file>

<file path=customXml/itemProps2.xml><?xml version="1.0" encoding="utf-8"?>
<ds:datastoreItem xmlns:ds="http://schemas.openxmlformats.org/officeDocument/2006/customXml" ds:itemID="{EC90C7EC-2BC4-48C8-A54B-2D34BE94A9AC}">
  <ds:schemaRefs/>
</ds:datastoreItem>
</file>

<file path=customXml/itemProps3.xml><?xml version="1.0" encoding="utf-8"?>
<ds:datastoreItem xmlns:ds="http://schemas.openxmlformats.org/officeDocument/2006/customXml" ds:itemID="{028B41B4-59F2-41CD-9393-3870078F4CFA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522</Words>
  <Application>Microsoft Office PowerPoint</Application>
  <PresentationFormat>自定义</PresentationFormat>
  <Paragraphs>76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</vt:i4>
      </vt:variant>
    </vt:vector>
  </HeadingPairs>
  <TitlesOfParts>
    <vt:vector size="16" baseType="lpstr">
      <vt:lpstr>MS PGothic</vt:lpstr>
      <vt:lpstr>Nokia Pure Headline Ultra Light</vt:lpstr>
      <vt:lpstr>Nokia Pure Text</vt:lpstr>
      <vt:lpstr>Nokia Pure Text Light</vt:lpstr>
      <vt:lpstr>TIM Sans</vt:lpstr>
      <vt:lpstr>Arial</vt:lpstr>
      <vt:lpstr>Calibri</vt:lpstr>
      <vt:lpstr>Montserrat</vt:lpstr>
      <vt:lpstr>Wingdings</vt:lpstr>
      <vt:lpstr>Nokia White Master with headline</vt:lpstr>
      <vt:lpstr>2_Office Theme</vt:lpstr>
      <vt:lpstr>1_Office Theme</vt:lpstr>
      <vt:lpstr>Proposal on 6G SA2 SI Completion Date</vt:lpstr>
      <vt:lpstr>Background and Proposal</vt:lpstr>
      <vt:lpstr>Rational</vt:lpstr>
      <vt:lpstr>3GPP R20 Timeline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Tao Sun</cp:lastModifiedBy>
  <cp:revision>777</cp:revision>
  <dcterms:created xsi:type="dcterms:W3CDTF">2018-05-24T11:49:00Z</dcterms:created>
  <dcterms:modified xsi:type="dcterms:W3CDTF">2025-03-06T10:40:35Z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0x010100EB28163D68FE8E4D9361964FDD814FC4</vt:lpwstr>
  </property>
  <property fmtid="{D5CDD505-2E9C-101B-9397-08002B2CF9AE}" pid="9" name="_2015_ms_pID_725343">
    <vt:lpwstr>(3)w6nR1ms3cCKtw04bBSRPVovrugIKHjFGGD0rDQIh6dRJoK/j5ZyV9NsYwuSP/o+9b+vXzwR6
QPuVdCmcuvhwzokV+PC9GMBbjLAoFXNBnO6o7dbB9h2LBarjsXXfIDDV+6iI4YSWdyGdbXKA
HHQbs4wI+VuaTAX1iVbrVwrD7Y/1RF+ExXlRJTbE8ceWRCTj9cnkUDYZrn0v88nCPo5VaK7S
90QGosHMuyjvLYnVtN</vt:lpwstr>
  </property>
  <property fmtid="{D5CDD505-2E9C-101B-9397-08002B2CF9AE}" pid="10" name="_2015_ms_pID_7253431">
    <vt:lpwstr>fMOQqDDj5uYb/WslOZxzfKrC9xsPWjz8NvX4wESh5+JHLTC5onuiJf
7/FD+V84tfDC8jWu7xCgV7PDjQ24KaRt/x9qSMLPxf2vPpfbco4oHha9Q7r2KWwFNZpRdwn8
Do+SrE89lrlbu8g3oxIGgL59TAs6mLr97gDCitV3r/YnlSudiDEMz7lfhCbXxziutGcRKjtN
TDzWf7y9T3+s9aUiAqDMjZgdCrho6ffi8dwG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1709274339</vt:lpwstr>
  </property>
  <property fmtid="{D5CDD505-2E9C-101B-9397-08002B2CF9AE}" pid="15" name="_2015_ms_pID_7253432">
    <vt:lpwstr>DA==</vt:lpwstr>
  </property>
  <property fmtid="{D5CDD505-2E9C-101B-9397-08002B2CF9AE}" pid="16" name="ICV">
    <vt:lpwstr>03EF3DB7860F4050B36B806269EFC2E8_13</vt:lpwstr>
  </property>
  <property fmtid="{D5CDD505-2E9C-101B-9397-08002B2CF9AE}" pid="17" name="KSOProductBuildVer">
    <vt:lpwstr>2052-12.8.2.18205</vt:lpwstr>
  </property>
  <property fmtid="{D5CDD505-2E9C-101B-9397-08002B2CF9AE}" pid="18" name="ClassificationContentMarkingFooterLocations">
    <vt:lpwstr>Nokia White Master with headline:3\2_Office Theme:3\1_Office Theme:3</vt:lpwstr>
  </property>
  <property fmtid="{D5CDD505-2E9C-101B-9397-08002B2CF9AE}" pid="19" name="ClassificationContentMarkingFooterText">
    <vt:lpwstr>Gruppo TIM - Uso Interno - Tutti i diritti riservati.</vt:lpwstr>
  </property>
  <property fmtid="{D5CDD505-2E9C-101B-9397-08002B2CF9AE}" pid="20" name="MSIP_Label_17da11e7-ad83-4459-98c6-12a88e2eac78_Enabled">
    <vt:lpwstr>true</vt:lpwstr>
  </property>
  <property fmtid="{D5CDD505-2E9C-101B-9397-08002B2CF9AE}" pid="21" name="MSIP_Label_17da11e7-ad83-4459-98c6-12a88e2eac78_SetDate">
    <vt:lpwstr>2025-03-04T17:39:44Z</vt:lpwstr>
  </property>
  <property fmtid="{D5CDD505-2E9C-101B-9397-08002B2CF9AE}" pid="22" name="MSIP_Label_17da11e7-ad83-4459-98c6-12a88e2eac78_Method">
    <vt:lpwstr>Privileged</vt:lpwstr>
  </property>
  <property fmtid="{D5CDD505-2E9C-101B-9397-08002B2CF9AE}" pid="23" name="MSIP_Label_17da11e7-ad83-4459-98c6-12a88e2eac78_Name">
    <vt:lpwstr>17da11e7-ad83-4459-98c6-12a88e2eac78</vt:lpwstr>
  </property>
  <property fmtid="{D5CDD505-2E9C-101B-9397-08002B2CF9AE}" pid="24" name="MSIP_Label_17da11e7-ad83-4459-98c6-12a88e2eac78_SiteId">
    <vt:lpwstr>68283f3b-8487-4c86-adb3-a5228f18b893</vt:lpwstr>
  </property>
  <property fmtid="{D5CDD505-2E9C-101B-9397-08002B2CF9AE}" pid="25" name="MSIP_Label_17da11e7-ad83-4459-98c6-12a88e2eac78_ActionId">
    <vt:lpwstr>8cca7077-2b90-4571-b981-d2f569aca0ef</vt:lpwstr>
  </property>
  <property fmtid="{D5CDD505-2E9C-101B-9397-08002B2CF9AE}" pid="26" name="MSIP_Label_17da11e7-ad83-4459-98c6-12a88e2eac78_ContentBits">
    <vt:lpwstr>0</vt:lpwstr>
  </property>
</Properties>
</file>